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60" r:id="rId5"/>
    <p:sldId id="263" r:id="rId6"/>
    <p:sldId id="266" r:id="rId7"/>
    <p:sldId id="267" r:id="rId8"/>
    <p:sldId id="268" r:id="rId9"/>
    <p:sldId id="269" r:id="rId10"/>
    <p:sldId id="261" r:id="rId11"/>
    <p:sldId id="259" r:id="rId12"/>
    <p:sldId id="262"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4595E45-D746-4EF4-B358-FD7A5224FC93}" type="datetimeFigureOut">
              <a:rPr lang="en-US" smtClean="0"/>
              <a:t>2/21/2014</a:t>
            </a:fld>
            <a:endParaRPr lang="en-US"/>
          </a:p>
        </p:txBody>
      </p:sp>
      <p:sp>
        <p:nvSpPr>
          <p:cNvPr id="8" name="Slide Number Placeholder 7"/>
          <p:cNvSpPr>
            <a:spLocks noGrp="1"/>
          </p:cNvSpPr>
          <p:nvPr>
            <p:ph type="sldNum" sz="quarter" idx="11"/>
          </p:nvPr>
        </p:nvSpPr>
        <p:spPr/>
        <p:txBody>
          <a:bodyPr/>
          <a:lstStyle/>
          <a:p>
            <a:fld id="{4502DA3F-9C8D-4410-9D7A-FAAE2D9E2FA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95E45-D746-4EF4-B358-FD7A5224FC93}"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2DA3F-9C8D-4410-9D7A-FAAE2D9E2F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95E45-D746-4EF4-B358-FD7A5224FC93}"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2DA3F-9C8D-4410-9D7A-FAAE2D9E2F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4595E45-D746-4EF4-B358-FD7A5224FC93}"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2DA3F-9C8D-4410-9D7A-FAAE2D9E2F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95E45-D746-4EF4-B358-FD7A5224FC93}"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2DA3F-9C8D-4410-9D7A-FAAE2D9E2FA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4595E45-D746-4EF4-B358-FD7A5224FC93}"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2DA3F-9C8D-4410-9D7A-FAAE2D9E2FAD}"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4595E45-D746-4EF4-B358-FD7A5224FC93}" type="datetimeFigureOut">
              <a:rPr lang="en-US" smtClean="0"/>
              <a:t>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2DA3F-9C8D-4410-9D7A-FAAE2D9E2FAD}"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595E45-D746-4EF4-B358-FD7A5224FC93}" type="datetimeFigureOut">
              <a:rPr lang="en-US" smtClean="0"/>
              <a:t>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2DA3F-9C8D-4410-9D7A-FAAE2D9E2F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95E45-D746-4EF4-B358-FD7A5224FC93}" type="datetimeFigureOut">
              <a:rPr lang="en-US" smtClean="0"/>
              <a:t>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2DA3F-9C8D-4410-9D7A-FAAE2D9E2F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95E45-D746-4EF4-B358-FD7A5224FC93}"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2DA3F-9C8D-4410-9D7A-FAAE2D9E2F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95E45-D746-4EF4-B358-FD7A5224FC93}"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2DA3F-9C8D-4410-9D7A-FAAE2D9E2F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4595E45-D746-4EF4-B358-FD7A5224FC93}" type="datetimeFigureOut">
              <a:rPr lang="en-US" smtClean="0"/>
              <a:t>2/21/2014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502DA3F-9C8D-4410-9D7A-FAAE2D9E2FA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youtube.com/watch?v=zDZFcDGpL4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il-network.com/pd/21CLD/Overvie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allysocialstudies.weebl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rWEwv_qobp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14600" y="1122218"/>
            <a:ext cx="36576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609600" y="1122218"/>
            <a:ext cx="7772400" cy="4267200"/>
          </a:xfrm>
        </p:spPr>
        <p:txBody>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5400" b="1" dirty="0" smtClean="0"/>
              <a:t>21</a:t>
            </a:r>
            <a:r>
              <a:rPr lang="en-US" sz="5400" b="1" baseline="30000" dirty="0" smtClean="0"/>
              <a:t>st</a:t>
            </a:r>
            <a:r>
              <a:rPr lang="en-US" sz="5400" b="1" dirty="0" smtClean="0"/>
              <a:t> Century Learning Collaborative Work </a:t>
            </a:r>
            <a:endParaRPr lang="en-US" sz="5400" b="1" dirty="0"/>
          </a:p>
        </p:txBody>
      </p:sp>
      <p:sp>
        <p:nvSpPr>
          <p:cNvPr id="3" name="Subtitle 2"/>
          <p:cNvSpPr>
            <a:spLocks noGrp="1"/>
          </p:cNvSpPr>
          <p:nvPr>
            <p:ph type="subTitle" idx="1"/>
          </p:nvPr>
        </p:nvSpPr>
        <p:spPr>
          <a:xfrm>
            <a:off x="1371600" y="5316682"/>
            <a:ext cx="6400800" cy="1219200"/>
          </a:xfrm>
        </p:spPr>
        <p:txBody>
          <a:bodyPr/>
          <a:lstStyle/>
          <a:p>
            <a:r>
              <a:rPr lang="en-US" b="1" dirty="0" smtClean="0"/>
              <a:t>Presented By: Sharell Edwards</a:t>
            </a:r>
            <a:endParaRPr lang="en-US" b="1" dirty="0"/>
          </a:p>
        </p:txBody>
      </p:sp>
    </p:spTree>
    <p:extLst>
      <p:ext uri="{BB962C8B-B14F-4D97-AF65-F5344CB8AC3E}">
        <p14:creationId xmlns:p14="http://schemas.microsoft.com/office/powerpoint/2010/main" val="32957500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Collaboration encourages</a:t>
            </a:r>
            <a:endParaRPr lang="en-US" dirty="0"/>
          </a:p>
        </p:txBody>
      </p:sp>
      <p:sp>
        <p:nvSpPr>
          <p:cNvPr id="3" name="Content Placeholder 2"/>
          <p:cNvSpPr>
            <a:spLocks noGrp="1"/>
          </p:cNvSpPr>
          <p:nvPr>
            <p:ph idx="1"/>
          </p:nvPr>
        </p:nvSpPr>
        <p:spPr/>
        <p:txBody>
          <a:bodyPr/>
          <a:lstStyle/>
          <a:p>
            <a:endParaRPr lang="en-US" i="1" dirty="0" smtClean="0"/>
          </a:p>
          <a:p>
            <a:r>
              <a:rPr lang="en-US" i="1" dirty="0" smtClean="0"/>
              <a:t>Negotiation</a:t>
            </a:r>
          </a:p>
          <a:p>
            <a:r>
              <a:rPr lang="en-US" i="1" dirty="0"/>
              <a:t>C</a:t>
            </a:r>
            <a:r>
              <a:rPr lang="en-US" i="1" dirty="0" smtClean="0"/>
              <a:t>onflict resolution</a:t>
            </a:r>
          </a:p>
          <a:p>
            <a:r>
              <a:rPr lang="en-US" i="1" dirty="0"/>
              <a:t>A</a:t>
            </a:r>
            <a:r>
              <a:rPr lang="en-US" i="1" dirty="0" smtClean="0"/>
              <a:t>greement on what must be done</a:t>
            </a:r>
          </a:p>
          <a:p>
            <a:r>
              <a:rPr lang="en-US" i="1" dirty="0"/>
              <a:t>D</a:t>
            </a:r>
            <a:r>
              <a:rPr lang="en-US" i="1" dirty="0" smtClean="0"/>
              <a:t>istribution of tasks</a:t>
            </a:r>
          </a:p>
          <a:p>
            <a:r>
              <a:rPr lang="en-US" i="1" dirty="0"/>
              <a:t>L</a:t>
            </a:r>
            <a:r>
              <a:rPr lang="en-US" i="1" dirty="0" smtClean="0"/>
              <a:t>istening to the ideas of others</a:t>
            </a:r>
          </a:p>
          <a:p>
            <a:r>
              <a:rPr lang="en-US" i="1" dirty="0" smtClean="0"/>
              <a:t>Integration of ideas into a coherent whole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89" y="5867400"/>
            <a:ext cx="26765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388" y="6200775"/>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834062"/>
            <a:ext cx="4240866"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235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Collaboration Rubric</a:t>
            </a:r>
            <a:endParaRPr lang="en-US" dirty="0"/>
          </a:p>
        </p:txBody>
      </p:sp>
      <p:sp>
        <p:nvSpPr>
          <p:cNvPr id="3" name="Content Placeholder 2"/>
          <p:cNvSpPr>
            <a:spLocks noGrp="1"/>
          </p:cNvSpPr>
          <p:nvPr>
            <p:ph idx="1"/>
          </p:nvPr>
        </p:nvSpPr>
        <p:spPr>
          <a:xfrm>
            <a:off x="152400" y="1371600"/>
            <a:ext cx="8991600" cy="5181600"/>
          </a:xfrm>
        </p:spPr>
        <p:txBody>
          <a:bodyPr>
            <a:normAutofit fontScale="32500" lnSpcReduction="20000"/>
          </a:bodyPr>
          <a:lstStyle/>
          <a:p>
            <a:endParaRPr lang="en-US" sz="4400" dirty="0" smtClean="0"/>
          </a:p>
          <a:p>
            <a:pPr marL="0" indent="0">
              <a:buNone/>
            </a:pPr>
            <a:r>
              <a:rPr lang="en-US" sz="4400" dirty="0" smtClean="0"/>
              <a:t>In </a:t>
            </a:r>
            <a:r>
              <a:rPr lang="en-US" sz="4400" dirty="0"/>
              <a:t>this learning </a:t>
            </a:r>
            <a:r>
              <a:rPr lang="en-US" sz="4400" dirty="0" smtClean="0"/>
              <a:t>activity:</a:t>
            </a:r>
          </a:p>
          <a:p>
            <a:pPr marL="0" indent="0">
              <a:buNone/>
            </a:pPr>
            <a:r>
              <a:rPr lang="en-US" sz="4400" dirty="0" smtClean="0"/>
              <a:t> </a:t>
            </a:r>
          </a:p>
          <a:p>
            <a:pPr marL="0" indent="0">
              <a:buNone/>
            </a:pPr>
            <a:r>
              <a:rPr lang="en-US" sz="4400" b="1" dirty="0" smtClean="0"/>
              <a:t>1 </a:t>
            </a:r>
            <a:r>
              <a:rPr lang="en-US" sz="4400" dirty="0"/>
              <a:t>	</a:t>
            </a:r>
            <a:r>
              <a:rPr lang="en-US" sz="4400" dirty="0" smtClean="0"/>
              <a:t>Students </a:t>
            </a:r>
            <a:r>
              <a:rPr lang="en-US" sz="4400" dirty="0"/>
              <a:t>are NOT required to work together in pairs or groups. </a:t>
            </a:r>
          </a:p>
          <a:p>
            <a:pPr marL="0" indent="0">
              <a:buNone/>
            </a:pPr>
            <a:r>
              <a:rPr lang="en-US" sz="4400" dirty="0"/>
              <a:t>	</a:t>
            </a:r>
          </a:p>
          <a:p>
            <a:pPr marL="0" indent="0">
              <a:buNone/>
            </a:pPr>
            <a:r>
              <a:rPr lang="en-US" sz="4400" b="1" dirty="0"/>
              <a:t>2 </a:t>
            </a:r>
            <a:r>
              <a:rPr lang="en-US" sz="4400" dirty="0"/>
              <a:t>	</a:t>
            </a:r>
            <a:r>
              <a:rPr lang="en-US" sz="4400" dirty="0" smtClean="0"/>
              <a:t>Students </a:t>
            </a:r>
            <a:r>
              <a:rPr lang="en-US" sz="4400" dirty="0"/>
              <a:t>DO </a:t>
            </a:r>
            <a:r>
              <a:rPr lang="en-US" sz="4400" b="1" dirty="0"/>
              <a:t>work together </a:t>
            </a:r>
            <a:endParaRPr lang="en-US" sz="4400" dirty="0"/>
          </a:p>
          <a:p>
            <a:pPr marL="0" indent="0">
              <a:buNone/>
            </a:pPr>
            <a:r>
              <a:rPr lang="en-US" sz="4400" dirty="0" smtClean="0"/>
              <a:t>	BUT </a:t>
            </a:r>
            <a:r>
              <a:rPr lang="en-US" sz="4400" dirty="0"/>
              <a:t>they DO NOT have shared responsibility. </a:t>
            </a:r>
          </a:p>
          <a:p>
            <a:pPr marL="0" indent="0">
              <a:buNone/>
            </a:pPr>
            <a:r>
              <a:rPr lang="en-US" sz="4400" dirty="0"/>
              <a:t>	</a:t>
            </a:r>
          </a:p>
          <a:p>
            <a:pPr marL="0" indent="0">
              <a:buNone/>
            </a:pPr>
            <a:r>
              <a:rPr lang="en-US" sz="4400" b="1" dirty="0"/>
              <a:t>3 </a:t>
            </a:r>
            <a:r>
              <a:rPr lang="en-US" sz="4400" dirty="0"/>
              <a:t>	</a:t>
            </a:r>
            <a:r>
              <a:rPr lang="en-US" sz="4400" dirty="0" smtClean="0"/>
              <a:t>Students </a:t>
            </a:r>
            <a:r>
              <a:rPr lang="en-US" sz="4400" dirty="0"/>
              <a:t>DO have </a:t>
            </a:r>
            <a:r>
              <a:rPr lang="en-US" sz="4400" b="1" dirty="0"/>
              <a:t>shared responsibility </a:t>
            </a:r>
            <a:endParaRPr lang="en-US" sz="4400" dirty="0"/>
          </a:p>
          <a:p>
            <a:pPr marL="0" indent="0">
              <a:buNone/>
            </a:pPr>
            <a:r>
              <a:rPr lang="en-US" sz="4400" dirty="0" smtClean="0"/>
              <a:t>	BUT </a:t>
            </a:r>
            <a:r>
              <a:rPr lang="en-US" sz="4400" dirty="0"/>
              <a:t>they ARE NOT required to make substantive decisions together. </a:t>
            </a:r>
          </a:p>
          <a:p>
            <a:pPr marL="0" indent="0">
              <a:buNone/>
            </a:pPr>
            <a:r>
              <a:rPr lang="en-US" sz="4400" dirty="0"/>
              <a:t>	</a:t>
            </a:r>
          </a:p>
          <a:p>
            <a:pPr marL="0" indent="0">
              <a:buNone/>
            </a:pPr>
            <a:r>
              <a:rPr lang="en-US" sz="4400" b="1" dirty="0"/>
              <a:t>4 </a:t>
            </a:r>
            <a:r>
              <a:rPr lang="en-US" sz="4400" dirty="0"/>
              <a:t>	</a:t>
            </a:r>
            <a:r>
              <a:rPr lang="en-US" sz="4400" dirty="0" smtClean="0"/>
              <a:t>Students </a:t>
            </a:r>
            <a:r>
              <a:rPr lang="en-US" sz="4400" dirty="0"/>
              <a:t>DO have </a:t>
            </a:r>
            <a:r>
              <a:rPr lang="en-US" sz="4400" b="1" dirty="0"/>
              <a:t>shared responsibility </a:t>
            </a:r>
            <a:endParaRPr lang="en-US" sz="4400" dirty="0"/>
          </a:p>
          <a:p>
            <a:pPr marL="0" indent="0">
              <a:buNone/>
            </a:pPr>
            <a:r>
              <a:rPr lang="en-US" sz="4400" dirty="0" smtClean="0"/>
              <a:t>	AND </a:t>
            </a:r>
            <a:r>
              <a:rPr lang="en-US" sz="4400" dirty="0"/>
              <a:t>they DO make </a:t>
            </a:r>
            <a:r>
              <a:rPr lang="en-US" sz="4400" b="1" dirty="0"/>
              <a:t>substantive decisions </a:t>
            </a:r>
            <a:r>
              <a:rPr lang="en-US" sz="4400" dirty="0"/>
              <a:t>together about the content, process, or </a:t>
            </a:r>
            <a:r>
              <a:rPr lang="en-US" sz="4400"/>
              <a:t>product </a:t>
            </a:r>
            <a:r>
              <a:rPr lang="en-US" sz="4400" smtClean="0"/>
              <a:t>	of </a:t>
            </a:r>
            <a:r>
              <a:rPr lang="en-US" sz="4400" dirty="0" smtClean="0"/>
              <a:t>their </a:t>
            </a:r>
            <a:r>
              <a:rPr lang="en-US" sz="4400" dirty="0"/>
              <a:t>work </a:t>
            </a:r>
          </a:p>
          <a:p>
            <a:pPr marL="0" indent="0">
              <a:buNone/>
            </a:pPr>
            <a:r>
              <a:rPr lang="en-US" sz="4400" dirty="0" smtClean="0"/>
              <a:t>	BUT </a:t>
            </a:r>
            <a:r>
              <a:rPr lang="en-US" sz="4400" dirty="0"/>
              <a:t>their work is not interdependent. </a:t>
            </a:r>
          </a:p>
          <a:p>
            <a:pPr marL="0" indent="0">
              <a:buNone/>
            </a:pPr>
            <a:r>
              <a:rPr lang="en-US" sz="4400" dirty="0"/>
              <a:t>	</a:t>
            </a:r>
          </a:p>
          <a:p>
            <a:pPr marL="0" indent="0">
              <a:buNone/>
            </a:pPr>
            <a:r>
              <a:rPr lang="en-US" sz="4400" b="1" dirty="0"/>
              <a:t>5 </a:t>
            </a:r>
            <a:r>
              <a:rPr lang="en-US" sz="4400" dirty="0" smtClean="0"/>
              <a:t>	Students </a:t>
            </a:r>
            <a:r>
              <a:rPr lang="en-US" sz="4400" dirty="0"/>
              <a:t>DO have </a:t>
            </a:r>
            <a:r>
              <a:rPr lang="en-US" sz="4400" b="1" dirty="0"/>
              <a:t>shared responsibility </a:t>
            </a:r>
            <a:endParaRPr lang="en-US" sz="4400" dirty="0"/>
          </a:p>
          <a:p>
            <a:pPr marL="0" indent="0">
              <a:buNone/>
            </a:pPr>
            <a:r>
              <a:rPr lang="en-US" sz="4400" dirty="0" smtClean="0"/>
              <a:t>	AND </a:t>
            </a:r>
            <a:r>
              <a:rPr lang="en-US" sz="4400" dirty="0"/>
              <a:t>they DO make </a:t>
            </a:r>
            <a:r>
              <a:rPr lang="en-US" sz="4400" b="1" dirty="0"/>
              <a:t>substantive decisions </a:t>
            </a:r>
            <a:r>
              <a:rPr lang="en-US" sz="4400" dirty="0"/>
              <a:t>together about the content, process, or product </a:t>
            </a:r>
            <a:r>
              <a:rPr lang="en-US" sz="4400" dirty="0" smtClean="0"/>
              <a:t>	of </a:t>
            </a:r>
            <a:r>
              <a:rPr lang="en-US" sz="4400" dirty="0"/>
              <a:t>their work </a:t>
            </a:r>
          </a:p>
          <a:p>
            <a:pPr marL="0" indent="0">
              <a:buNone/>
            </a:pPr>
            <a:r>
              <a:rPr lang="en-US" sz="4400" dirty="0" smtClean="0"/>
              <a:t>	AND </a:t>
            </a:r>
            <a:r>
              <a:rPr lang="en-US" sz="4400" dirty="0"/>
              <a:t>their work is </a:t>
            </a:r>
            <a:r>
              <a:rPr lang="en-US" sz="4400" b="1" dirty="0"/>
              <a:t>interdependent. </a:t>
            </a:r>
            <a:r>
              <a:rPr lang="en-US" dirty="0"/>
              <a:t>	</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388" y="6200775"/>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89" y="5867400"/>
            <a:ext cx="26765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834062"/>
            <a:ext cx="4240866"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4991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1000"/>
                                        <p:tgtEl>
                                          <p:spTgt spid="3">
                                            <p:txEl>
                                              <p:pRg st="11" end="11"/>
                                            </p:txEl>
                                          </p:spTgt>
                                        </p:tgtEl>
                                      </p:cBhvr>
                                    </p:animEffect>
                                    <p:anim calcmode="lin" valueType="num">
                                      <p:cBhvr>
                                        <p:cTn id="8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Effect transition="in" filter="fade">
                                      <p:cBhvr>
                                        <p:cTn id="89" dur="1000"/>
                                        <p:tgtEl>
                                          <p:spTgt spid="3">
                                            <p:txEl>
                                              <p:pRg st="12" end="12"/>
                                            </p:txEl>
                                          </p:spTgt>
                                        </p:tgtEl>
                                      </p:cBhvr>
                                    </p:animEffect>
                                    <p:anim calcmode="lin" valueType="num">
                                      <p:cBhvr>
                                        <p:cTn id="9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
                                            <p:txEl>
                                              <p:pRg st="13" end="13"/>
                                            </p:txEl>
                                          </p:spTgt>
                                        </p:tgtEl>
                                        <p:attrNameLst>
                                          <p:attrName>style.visibility</p:attrName>
                                        </p:attrNameLst>
                                      </p:cBhvr>
                                      <p:to>
                                        <p:strVal val="visible"/>
                                      </p:to>
                                    </p:set>
                                    <p:animEffect transition="in" filter="fade">
                                      <p:cBhvr>
                                        <p:cTn id="96" dur="1000"/>
                                        <p:tgtEl>
                                          <p:spTgt spid="3">
                                            <p:txEl>
                                              <p:pRg st="13" end="13"/>
                                            </p:txEl>
                                          </p:spTgt>
                                        </p:tgtEl>
                                      </p:cBhvr>
                                    </p:animEffect>
                                    <p:anim calcmode="lin" valueType="num">
                                      <p:cBhvr>
                                        <p:cTn id="9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Effect transition="in" filter="fade">
                                      <p:cBhvr>
                                        <p:cTn id="103" dur="1000"/>
                                        <p:tgtEl>
                                          <p:spTgt spid="3">
                                            <p:txEl>
                                              <p:pRg st="14" end="14"/>
                                            </p:txEl>
                                          </p:spTgt>
                                        </p:tgtEl>
                                      </p:cBhvr>
                                    </p:animEffect>
                                    <p:anim calcmode="lin" valueType="num">
                                      <p:cBhvr>
                                        <p:cTn id="10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
                                            <p:txEl>
                                              <p:pRg st="15" end="15"/>
                                            </p:txEl>
                                          </p:spTgt>
                                        </p:tgtEl>
                                        <p:attrNameLst>
                                          <p:attrName>style.visibility</p:attrName>
                                        </p:attrNameLst>
                                      </p:cBhvr>
                                      <p:to>
                                        <p:strVal val="visible"/>
                                      </p:to>
                                    </p:set>
                                    <p:animEffect transition="in" filter="fade">
                                      <p:cBhvr>
                                        <p:cTn id="110" dur="1000"/>
                                        <p:tgtEl>
                                          <p:spTgt spid="3">
                                            <p:txEl>
                                              <p:pRg st="15" end="15"/>
                                            </p:txEl>
                                          </p:spTgt>
                                        </p:tgtEl>
                                      </p:cBhvr>
                                    </p:animEffect>
                                    <p:anim calcmode="lin" valueType="num">
                                      <p:cBhvr>
                                        <p:cTn id="11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3">
                                            <p:txEl>
                                              <p:pRg st="16" end="16"/>
                                            </p:txEl>
                                          </p:spTgt>
                                        </p:tgtEl>
                                        <p:attrNameLst>
                                          <p:attrName>style.visibility</p:attrName>
                                        </p:attrNameLst>
                                      </p:cBhvr>
                                      <p:to>
                                        <p:strVal val="visible"/>
                                      </p:to>
                                    </p:set>
                                    <p:animEffect transition="in" filter="fade">
                                      <p:cBhvr>
                                        <p:cTn id="117" dur="1000"/>
                                        <p:tgtEl>
                                          <p:spTgt spid="3">
                                            <p:txEl>
                                              <p:pRg st="16" end="16"/>
                                            </p:txEl>
                                          </p:spTgt>
                                        </p:tgtEl>
                                      </p:cBhvr>
                                    </p:animEffect>
                                    <p:anim calcmode="lin" valueType="num">
                                      <p:cBhvr>
                                        <p:cTn id="11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3">
                                            <p:txEl>
                                              <p:pRg st="17" end="17"/>
                                            </p:txEl>
                                          </p:spTgt>
                                        </p:tgtEl>
                                        <p:attrNameLst>
                                          <p:attrName>style.visibility</p:attrName>
                                        </p:attrNameLst>
                                      </p:cBhvr>
                                      <p:to>
                                        <p:strVal val="visible"/>
                                      </p:to>
                                    </p:set>
                                    <p:animEffect transition="in" filter="fade">
                                      <p:cBhvr>
                                        <p:cTn id="124" dur="1000"/>
                                        <p:tgtEl>
                                          <p:spTgt spid="3">
                                            <p:txEl>
                                              <p:pRg st="17" end="17"/>
                                            </p:txEl>
                                          </p:spTgt>
                                        </p:tgtEl>
                                      </p:cBhvr>
                                    </p:animEffect>
                                    <p:anim calcmode="lin" valueType="num">
                                      <p:cBhvr>
                                        <p:cTn id="125"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26"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600200"/>
          </a:xfrm>
        </p:spPr>
        <p:txBody>
          <a:bodyPr>
            <a:normAutofit fontScale="90000"/>
          </a:bodyPr>
          <a:lstStyle/>
          <a:p>
            <a:r>
              <a:rPr lang="en-US" dirty="0" smtClean="0"/>
              <a:t/>
            </a:r>
            <a:br>
              <a:rPr lang="en-US" dirty="0" smtClean="0"/>
            </a:br>
            <a:r>
              <a:rPr lang="en-US" dirty="0" smtClean="0"/>
              <a:t>Sir </a:t>
            </a:r>
            <a:r>
              <a:rPr lang="en-US" dirty="0"/>
              <a:t>R</a:t>
            </a:r>
            <a:r>
              <a:rPr lang="en-US" dirty="0" smtClean="0"/>
              <a:t>obinson Ted talk</a:t>
            </a:r>
            <a:br>
              <a:rPr lang="en-US" dirty="0" smtClean="0"/>
            </a:br>
            <a:r>
              <a:rPr lang="en-US" dirty="0" smtClean="0"/>
              <a:t> Changing Education Paradigms</a:t>
            </a:r>
            <a:endParaRPr lang="en-US" dirty="0"/>
          </a:p>
        </p:txBody>
      </p:sp>
      <p:pic>
        <p:nvPicPr>
          <p:cNvPr id="10" name="Content Placeholder 9">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3048000"/>
            <a:ext cx="5651248" cy="2661444"/>
          </a:xfrm>
        </p:spPr>
      </p:pic>
    </p:spTree>
    <p:extLst>
      <p:ext uri="{BB962C8B-B14F-4D97-AF65-F5344CB8AC3E}">
        <p14:creationId xmlns:p14="http://schemas.microsoft.com/office/powerpoint/2010/main" val="1444182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35" y="76199"/>
            <a:ext cx="8229600" cy="1143000"/>
          </a:xfrm>
        </p:spPr>
        <p:txBody>
          <a:bodyPr/>
          <a:lstStyle/>
          <a:p>
            <a:r>
              <a:rPr lang="en-US" dirty="0" smtClean="0"/>
              <a:t>Professional Development </a:t>
            </a:r>
            <a:endParaRPr lang="en-US" dirty="0"/>
          </a:p>
        </p:txBody>
      </p:sp>
      <p:pic>
        <p:nvPicPr>
          <p:cNvPr id="40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64" t="7440" r="13742" b="5303"/>
          <a:stretch/>
        </p:blipFill>
        <p:spPr bwMode="auto">
          <a:xfrm>
            <a:off x="558800" y="1219199"/>
            <a:ext cx="8017871" cy="547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970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Collaborate!</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1828800"/>
            <a:ext cx="4876800" cy="4064000"/>
          </a:xfrm>
          <a:prstGeom prst="rect">
            <a:avLst/>
          </a:prstGeom>
        </p:spPr>
      </p:pic>
      <p:sp>
        <p:nvSpPr>
          <p:cNvPr id="7" name="Rectangle 6"/>
          <p:cNvSpPr/>
          <p:nvPr/>
        </p:nvSpPr>
        <p:spPr>
          <a:xfrm>
            <a:off x="2895600" y="6172200"/>
            <a:ext cx="3671518" cy="369332"/>
          </a:xfrm>
          <a:prstGeom prst="rect">
            <a:avLst/>
          </a:prstGeom>
        </p:spPr>
        <p:txBody>
          <a:bodyPr wrap="none">
            <a:spAutoFit/>
          </a:bodyPr>
          <a:lstStyle/>
          <a:p>
            <a:r>
              <a:rPr lang="en-US" dirty="0" smtClean="0"/>
              <a:t>http://sallysocialstudies.weebly.com/</a:t>
            </a:r>
            <a:endParaRPr lang="en-US" dirty="0"/>
          </a:p>
        </p:txBody>
      </p:sp>
    </p:spTree>
    <p:extLst>
      <p:ext uri="{BB962C8B-B14F-4D97-AF65-F5344CB8AC3E}">
        <p14:creationId xmlns:p14="http://schemas.microsoft.com/office/powerpoint/2010/main" val="3464027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00200"/>
          </a:xfrm>
        </p:spPr>
        <p:txBody>
          <a:bodyPr>
            <a:normAutofit/>
          </a:bodyPr>
          <a:lstStyle/>
          <a:p>
            <a:r>
              <a:rPr lang="en-US" dirty="0" smtClean="0"/>
              <a:t>What is collaborative learning?</a:t>
            </a:r>
            <a:endParaRPr lang="en-US" dirty="0"/>
          </a:p>
        </p:txBody>
      </p:sp>
      <p:sp>
        <p:nvSpPr>
          <p:cNvPr id="4" name="Content Placeholder 3"/>
          <p:cNvSpPr>
            <a:spLocks noGrp="1"/>
          </p:cNvSpPr>
          <p:nvPr>
            <p:ph idx="1"/>
          </p:nvPr>
        </p:nvSpPr>
        <p:spPr/>
        <p:txBody>
          <a:bodyPr>
            <a:normAutofit fontScale="92500" lnSpcReduction="10000"/>
          </a:bodyPr>
          <a:lstStyle/>
          <a:p>
            <a:pPr marL="0" indent="0">
              <a:buNone/>
            </a:pPr>
            <a:endParaRPr lang="en-US" dirty="0" smtClean="0"/>
          </a:p>
          <a:p>
            <a:pPr marL="0" indent="0">
              <a:buNone/>
            </a:pPr>
            <a:endParaRPr lang="en-US" dirty="0" smtClean="0"/>
          </a:p>
          <a:p>
            <a:pPr marL="0" indent="0">
              <a:buNone/>
            </a:pPr>
            <a:r>
              <a:rPr lang="en-US" sz="3200" dirty="0" smtClean="0"/>
              <a:t>A </a:t>
            </a:r>
            <a:r>
              <a:rPr lang="en-US" sz="3200" dirty="0"/>
              <a:t>method that capitalizes on the learning advantages that </a:t>
            </a:r>
            <a:r>
              <a:rPr lang="en-US" sz="3200" dirty="0" smtClean="0"/>
              <a:t>come from </a:t>
            </a:r>
            <a:r>
              <a:rPr lang="en-US" sz="3200" dirty="0"/>
              <a:t>learners working together to solve a problem or </a:t>
            </a:r>
            <a:r>
              <a:rPr lang="en-US" sz="3200" dirty="0" smtClean="0"/>
              <a:t>accomplish a task. (</a:t>
            </a:r>
            <a:r>
              <a:rPr lang="en-US" sz="3200" dirty="0" err="1" smtClean="0"/>
              <a:t>Reigeluth</a:t>
            </a:r>
            <a:r>
              <a:rPr lang="en-US" sz="3200" dirty="0" smtClean="0"/>
              <a:t> &amp; Keller, 2009)</a:t>
            </a:r>
          </a:p>
          <a:p>
            <a:pPr marL="0" indent="0">
              <a:buNone/>
            </a:pPr>
            <a:endParaRPr lang="en-US" dirty="0"/>
          </a:p>
          <a:p>
            <a:pPr marL="0" indent="0" algn="ctr">
              <a:buNone/>
            </a:pPr>
            <a:endParaRPr lang="en-US" sz="3600" dirty="0" smtClean="0"/>
          </a:p>
          <a:p>
            <a:pPr marL="0" indent="0" algn="ctr">
              <a:buNone/>
            </a:pPr>
            <a:r>
              <a:rPr lang="en-US" sz="3600" dirty="0" smtClean="0"/>
              <a:t>Working together! </a:t>
            </a:r>
            <a:endParaRPr lang="en-US" sz="3600" dirty="0"/>
          </a:p>
        </p:txBody>
      </p:sp>
    </p:spTree>
    <p:extLst>
      <p:ext uri="{BB962C8B-B14F-4D97-AF65-F5344CB8AC3E}">
        <p14:creationId xmlns:p14="http://schemas.microsoft.com/office/powerpoint/2010/main" val="2364424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2000"/>
                                        <p:tgtEl>
                                          <p:spTgt spid="4">
                                            <p:txEl>
                                              <p:pRg st="5" end="5"/>
                                            </p:txEl>
                                          </p:spTgt>
                                        </p:tgtEl>
                                      </p:cBhvr>
                                    </p:animEffect>
                                    <p:anim calcmode="lin" valueType="num">
                                      <p:cBhvr>
                                        <p:cTn id="19"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20"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makes it happen…..</a:t>
            </a:r>
            <a:endParaRPr lang="en-US" dirty="0"/>
          </a:p>
        </p:txBody>
      </p:sp>
      <p:pic>
        <p:nvPicPr>
          <p:cNvPr id="3" name="Cooperation, makes it happen. - YouTub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447800"/>
            <a:ext cx="6248400" cy="4686300"/>
          </a:xfrm>
          <a:prstGeom prst="rect">
            <a:avLst/>
          </a:prstGeom>
        </p:spPr>
      </p:pic>
    </p:spTree>
    <p:extLst>
      <p:ext uri="{BB962C8B-B14F-4D97-AF65-F5344CB8AC3E}">
        <p14:creationId xmlns:p14="http://schemas.microsoft.com/office/powerpoint/2010/main" val="20810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Students </a:t>
            </a:r>
            <a:r>
              <a:rPr lang="en-US" b="1" dirty="0"/>
              <a:t>work together </a:t>
            </a:r>
            <a:r>
              <a:rPr lang="en-US" dirty="0"/>
              <a:t>when the activity requires them to work in </a:t>
            </a:r>
            <a:r>
              <a:rPr lang="en-US" b="1" dirty="0"/>
              <a:t>pairs or groups </a:t>
            </a:r>
            <a:r>
              <a:rPr lang="en-US" dirty="0"/>
              <a:t>to: </a:t>
            </a:r>
          </a:p>
          <a:p>
            <a:endParaRPr lang="en-US" dirty="0" smtClean="0"/>
          </a:p>
          <a:p>
            <a:r>
              <a:rPr lang="en-US" dirty="0" smtClean="0"/>
              <a:t>discuss </a:t>
            </a:r>
            <a:r>
              <a:rPr lang="en-US" dirty="0"/>
              <a:t>an issue </a:t>
            </a:r>
          </a:p>
          <a:p>
            <a:r>
              <a:rPr lang="en-US" dirty="0" smtClean="0"/>
              <a:t>solve </a:t>
            </a:r>
            <a:r>
              <a:rPr lang="en-US" dirty="0"/>
              <a:t>a problem </a:t>
            </a:r>
          </a:p>
          <a:p>
            <a:r>
              <a:rPr lang="en-US" dirty="0" smtClean="0"/>
              <a:t>create </a:t>
            </a:r>
            <a:r>
              <a:rPr lang="en-US" dirty="0"/>
              <a:t>a product </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89" y="5867400"/>
            <a:ext cx="26765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388" y="6200775"/>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834062"/>
            <a:ext cx="4240866"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Sharell\AppData\Local\Microsoft\Windows\Temporary Internet Files\Content.IE5\NGQB9EA6\MP90044646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8885" y="30480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97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heel(1)">
                                      <p:cBhvr>
                                        <p:cTn id="12" dur="2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 Deeper Understanding </a:t>
            </a:r>
            <a:endParaRPr lang="en-US" dirty="0"/>
          </a:p>
        </p:txBody>
      </p:sp>
      <p:pic>
        <p:nvPicPr>
          <p:cNvPr id="3074"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46957" y="1600200"/>
            <a:ext cx="805008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69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971800"/>
            <a:ext cx="7772400" cy="1362075"/>
          </a:xfrm>
        </p:spPr>
        <p:txBody>
          <a:bodyPr>
            <a:normAutofit/>
          </a:bodyPr>
          <a:lstStyle/>
          <a:p>
            <a:r>
              <a:rPr lang="en-US" dirty="0" smtClean="0"/>
              <a:t>Encouraging collaboration</a:t>
            </a:r>
            <a:endParaRPr lang="en-US" dirty="0"/>
          </a:p>
        </p:txBody>
      </p:sp>
    </p:spTree>
    <p:extLst>
      <p:ext uri="{BB962C8B-B14F-4D97-AF65-F5344CB8AC3E}">
        <p14:creationId xmlns:p14="http://schemas.microsoft.com/office/powerpoint/2010/main" val="410235240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Responsibility</a:t>
            </a:r>
            <a:endParaRPr lang="en-US" dirty="0"/>
          </a:p>
        </p:txBody>
      </p:sp>
      <p:sp>
        <p:nvSpPr>
          <p:cNvPr id="3" name="Content Placeholder 2"/>
          <p:cNvSpPr>
            <a:spLocks noGrp="1"/>
          </p:cNvSpPr>
          <p:nvPr>
            <p:ph idx="1"/>
          </p:nvPr>
        </p:nvSpPr>
        <p:spPr/>
        <p:txBody>
          <a:bodyPr>
            <a:normAutofit/>
          </a:bodyPr>
          <a:lstStyle/>
          <a:p>
            <a:r>
              <a:rPr lang="en-US" dirty="0" smtClean="0"/>
              <a:t>Work in pairs or groups to develop a common product, design, or response. </a:t>
            </a:r>
          </a:p>
          <a:p>
            <a:r>
              <a:rPr lang="en-US" dirty="0" smtClean="0"/>
              <a:t>Students must collectively own the work and be mutually responsible for its outcome. </a:t>
            </a:r>
          </a:p>
          <a:p>
            <a:r>
              <a:rPr lang="en-US" dirty="0" smtClean="0"/>
              <a:t>If the group work involves students or adults from outside the classroom, this qualifies as shared responsibility ONLY if the students and the outside participants are mutually responsible for the outcome of the work.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89" y="5867400"/>
            <a:ext cx="26765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388" y="6200775"/>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834062"/>
            <a:ext cx="4240866"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7451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Make substantive decisions together</a:t>
            </a:r>
            <a:endParaRPr lang="en-US" dirty="0"/>
          </a:p>
        </p:txBody>
      </p:sp>
      <p:sp>
        <p:nvSpPr>
          <p:cNvPr id="3" name="Content Placeholder 2"/>
          <p:cNvSpPr>
            <a:spLocks noGrp="1"/>
          </p:cNvSpPr>
          <p:nvPr>
            <p:ph idx="1"/>
          </p:nvPr>
        </p:nvSpPr>
        <p:spPr/>
        <p:txBody>
          <a:bodyPr>
            <a:normAutofit/>
          </a:bodyPr>
          <a:lstStyle/>
          <a:p>
            <a:r>
              <a:rPr lang="en-US" dirty="0"/>
              <a:t>R</a:t>
            </a:r>
            <a:r>
              <a:rPr lang="en-US" dirty="0" smtClean="0"/>
              <a:t>esolve </a:t>
            </a:r>
            <a:r>
              <a:rPr lang="en-US" dirty="0"/>
              <a:t>important issues that will guide their work </a:t>
            </a:r>
            <a:endParaRPr lang="en-US" dirty="0" smtClean="0"/>
          </a:p>
          <a:p>
            <a:r>
              <a:rPr lang="en-US" dirty="0" smtClean="0"/>
              <a:t>Decisions </a:t>
            </a:r>
            <a:r>
              <a:rPr lang="en-US" dirty="0"/>
              <a:t>that shape the content, process, OR product of students’ work </a:t>
            </a:r>
            <a:endParaRPr lang="en-US" dirty="0" smtClean="0"/>
          </a:p>
          <a:p>
            <a:pPr lvl="1">
              <a:buFont typeface="Wingdings" pitchFamily="2" charset="2"/>
              <a:buChar char="ü"/>
            </a:pPr>
            <a:r>
              <a:rPr lang="en-US" sz="2000" b="1" dirty="0" smtClean="0"/>
              <a:t>Content</a:t>
            </a:r>
            <a:r>
              <a:rPr lang="en-US" sz="2000" b="1" dirty="0"/>
              <a:t>: </a:t>
            </a:r>
            <a:r>
              <a:rPr lang="en-US" sz="2000" dirty="0" smtClean="0"/>
              <a:t>academic </a:t>
            </a:r>
            <a:r>
              <a:rPr lang="en-US" sz="2000" dirty="0"/>
              <a:t>content of their </a:t>
            </a:r>
            <a:r>
              <a:rPr lang="en-US" sz="2000" dirty="0" smtClean="0"/>
              <a:t>work </a:t>
            </a:r>
            <a:r>
              <a:rPr lang="en-US" sz="2000" dirty="0"/>
              <a:t>such as </a:t>
            </a:r>
            <a:r>
              <a:rPr lang="en-US" sz="2000" dirty="0" smtClean="0"/>
              <a:t>deciding on </a:t>
            </a:r>
            <a:r>
              <a:rPr lang="en-US" sz="2000" dirty="0"/>
              <a:t>the hypothesis they will test. </a:t>
            </a:r>
            <a:endParaRPr lang="en-US" sz="2000" dirty="0" smtClean="0"/>
          </a:p>
          <a:p>
            <a:pPr lvl="1">
              <a:buFont typeface="Wingdings" pitchFamily="2" charset="2"/>
              <a:buChar char="ü"/>
            </a:pPr>
            <a:r>
              <a:rPr lang="en-US" sz="2000" b="1" dirty="0" smtClean="0"/>
              <a:t>Process:  </a:t>
            </a:r>
            <a:r>
              <a:rPr lang="en-US" sz="2000" dirty="0" smtClean="0"/>
              <a:t>what tools they will use, or the roles and responsibilities of people on the team. </a:t>
            </a:r>
          </a:p>
          <a:p>
            <a:pPr lvl="1">
              <a:buFont typeface="Wingdings" pitchFamily="2" charset="2"/>
              <a:buChar char="ü"/>
            </a:pPr>
            <a:r>
              <a:rPr lang="en-US" sz="2000" b="1" dirty="0" smtClean="0"/>
              <a:t>Product: </a:t>
            </a:r>
            <a:r>
              <a:rPr lang="en-US" sz="2000" dirty="0" smtClean="0"/>
              <a:t>Students must make fundamental design decisions that affect the nature and usability of their product. </a:t>
            </a:r>
          </a:p>
          <a:p>
            <a:pPr lvl="1">
              <a:buFont typeface="Wingdings" pitchFamily="2" charset="2"/>
              <a:buChar char="ü"/>
            </a:pPr>
            <a:endParaRPr lang="en-US" sz="1500" dirty="0" smtClean="0"/>
          </a:p>
          <a:p>
            <a:pPr lvl="1">
              <a:buFont typeface="Wingdings" pitchFamily="2" charset="2"/>
              <a:buChar char="ü"/>
            </a:pPr>
            <a:endParaRPr lang="en-US" sz="1500" dirty="0" smtClean="0"/>
          </a:p>
          <a:p>
            <a:pPr marL="457200" lvl="1" indent="0">
              <a:buNone/>
            </a:pPr>
            <a:endParaRPr lang="en-US" sz="1800" dirty="0"/>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89" y="5867400"/>
            <a:ext cx="26765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388" y="6200775"/>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834062"/>
            <a:ext cx="4240866"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3327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down)">
                                      <p:cBhvr>
                                        <p:cTn id="46" dur="580">
                                          <p:stCondLst>
                                            <p:cond delay="0"/>
                                          </p:stCondLst>
                                        </p:cTn>
                                        <p:tgtEl>
                                          <p:spTgt spid="3">
                                            <p:txEl>
                                              <p:pRg st="2" end="2"/>
                                            </p:txEl>
                                          </p:spTgt>
                                        </p:tgtEl>
                                      </p:cBhvr>
                                    </p:animEffect>
                                    <p:anim calcmode="lin" valueType="num">
                                      <p:cBhvr>
                                        <p:cTn id="4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2" end="2"/>
                                            </p:txEl>
                                          </p:spTgt>
                                        </p:tgtEl>
                                      </p:cBhvr>
                                      <p:to x="100000" y="60000"/>
                                    </p:animScale>
                                    <p:animScale>
                                      <p:cBhvr>
                                        <p:cTn id="53" dur="166" decel="50000">
                                          <p:stCondLst>
                                            <p:cond delay="676"/>
                                          </p:stCondLst>
                                        </p:cTn>
                                        <p:tgtEl>
                                          <p:spTgt spid="3">
                                            <p:txEl>
                                              <p:pRg st="2" end="2"/>
                                            </p:txEl>
                                          </p:spTgt>
                                        </p:tgtEl>
                                      </p:cBhvr>
                                      <p:to x="100000" y="100000"/>
                                    </p:animScale>
                                    <p:animScale>
                                      <p:cBhvr>
                                        <p:cTn id="54" dur="26">
                                          <p:stCondLst>
                                            <p:cond delay="1312"/>
                                          </p:stCondLst>
                                        </p:cTn>
                                        <p:tgtEl>
                                          <p:spTgt spid="3">
                                            <p:txEl>
                                              <p:pRg st="2" end="2"/>
                                            </p:txEl>
                                          </p:spTgt>
                                        </p:tgtEl>
                                      </p:cBhvr>
                                      <p:to x="100000" y="80000"/>
                                    </p:animScale>
                                    <p:animScale>
                                      <p:cBhvr>
                                        <p:cTn id="55" dur="166" decel="50000">
                                          <p:stCondLst>
                                            <p:cond delay="1338"/>
                                          </p:stCondLst>
                                        </p:cTn>
                                        <p:tgtEl>
                                          <p:spTgt spid="3">
                                            <p:txEl>
                                              <p:pRg st="2" end="2"/>
                                            </p:txEl>
                                          </p:spTgt>
                                        </p:tgtEl>
                                      </p:cBhvr>
                                      <p:to x="100000" y="100000"/>
                                    </p:animScale>
                                    <p:animScale>
                                      <p:cBhvr>
                                        <p:cTn id="56" dur="26">
                                          <p:stCondLst>
                                            <p:cond delay="1642"/>
                                          </p:stCondLst>
                                        </p:cTn>
                                        <p:tgtEl>
                                          <p:spTgt spid="3">
                                            <p:txEl>
                                              <p:pRg st="2" end="2"/>
                                            </p:txEl>
                                          </p:spTgt>
                                        </p:tgtEl>
                                      </p:cBhvr>
                                      <p:to x="100000" y="90000"/>
                                    </p:animScale>
                                    <p:animScale>
                                      <p:cBhvr>
                                        <p:cTn id="57" dur="166" decel="50000">
                                          <p:stCondLst>
                                            <p:cond delay="1668"/>
                                          </p:stCondLst>
                                        </p:cTn>
                                        <p:tgtEl>
                                          <p:spTgt spid="3">
                                            <p:txEl>
                                              <p:pRg st="2" end="2"/>
                                            </p:txEl>
                                          </p:spTgt>
                                        </p:tgtEl>
                                      </p:cBhvr>
                                      <p:to x="100000" y="100000"/>
                                    </p:animScale>
                                    <p:animScale>
                                      <p:cBhvr>
                                        <p:cTn id="58" dur="26">
                                          <p:stCondLst>
                                            <p:cond delay="1808"/>
                                          </p:stCondLst>
                                        </p:cTn>
                                        <p:tgtEl>
                                          <p:spTgt spid="3">
                                            <p:txEl>
                                              <p:pRg st="2" end="2"/>
                                            </p:txEl>
                                          </p:spTgt>
                                        </p:tgtEl>
                                      </p:cBhvr>
                                      <p:to x="100000" y="95000"/>
                                    </p:animScale>
                                    <p:animScale>
                                      <p:cBhvr>
                                        <p:cTn id="59" dur="166" decel="50000">
                                          <p:stCondLst>
                                            <p:cond delay="1834"/>
                                          </p:stCondLst>
                                        </p:cTn>
                                        <p:tgtEl>
                                          <p:spTgt spid="3">
                                            <p:txEl>
                                              <p:pRg st="2" end="2"/>
                                            </p:txEl>
                                          </p:spTgt>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wipe(down)">
                                      <p:cBhvr>
                                        <p:cTn id="62" dur="580">
                                          <p:stCondLst>
                                            <p:cond delay="0"/>
                                          </p:stCondLst>
                                        </p:cTn>
                                        <p:tgtEl>
                                          <p:spTgt spid="3">
                                            <p:txEl>
                                              <p:pRg st="3" end="3"/>
                                            </p:txEl>
                                          </p:spTgt>
                                        </p:tgtEl>
                                      </p:cBhvr>
                                    </p:animEffect>
                                    <p:anim calcmode="lin" valueType="num">
                                      <p:cBhvr>
                                        <p:cTn id="6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3" end="3"/>
                                            </p:txEl>
                                          </p:spTgt>
                                        </p:tgtEl>
                                      </p:cBhvr>
                                      <p:to x="100000" y="60000"/>
                                    </p:animScale>
                                    <p:animScale>
                                      <p:cBhvr>
                                        <p:cTn id="69" dur="166" decel="50000">
                                          <p:stCondLst>
                                            <p:cond delay="676"/>
                                          </p:stCondLst>
                                        </p:cTn>
                                        <p:tgtEl>
                                          <p:spTgt spid="3">
                                            <p:txEl>
                                              <p:pRg st="3" end="3"/>
                                            </p:txEl>
                                          </p:spTgt>
                                        </p:tgtEl>
                                      </p:cBhvr>
                                      <p:to x="100000" y="100000"/>
                                    </p:animScale>
                                    <p:animScale>
                                      <p:cBhvr>
                                        <p:cTn id="70" dur="26">
                                          <p:stCondLst>
                                            <p:cond delay="1312"/>
                                          </p:stCondLst>
                                        </p:cTn>
                                        <p:tgtEl>
                                          <p:spTgt spid="3">
                                            <p:txEl>
                                              <p:pRg st="3" end="3"/>
                                            </p:txEl>
                                          </p:spTgt>
                                        </p:tgtEl>
                                      </p:cBhvr>
                                      <p:to x="100000" y="80000"/>
                                    </p:animScale>
                                    <p:animScale>
                                      <p:cBhvr>
                                        <p:cTn id="71" dur="166" decel="50000">
                                          <p:stCondLst>
                                            <p:cond delay="1338"/>
                                          </p:stCondLst>
                                        </p:cTn>
                                        <p:tgtEl>
                                          <p:spTgt spid="3">
                                            <p:txEl>
                                              <p:pRg st="3" end="3"/>
                                            </p:txEl>
                                          </p:spTgt>
                                        </p:tgtEl>
                                      </p:cBhvr>
                                      <p:to x="100000" y="100000"/>
                                    </p:animScale>
                                    <p:animScale>
                                      <p:cBhvr>
                                        <p:cTn id="72" dur="26">
                                          <p:stCondLst>
                                            <p:cond delay="1642"/>
                                          </p:stCondLst>
                                        </p:cTn>
                                        <p:tgtEl>
                                          <p:spTgt spid="3">
                                            <p:txEl>
                                              <p:pRg st="3" end="3"/>
                                            </p:txEl>
                                          </p:spTgt>
                                        </p:tgtEl>
                                      </p:cBhvr>
                                      <p:to x="100000" y="90000"/>
                                    </p:animScale>
                                    <p:animScale>
                                      <p:cBhvr>
                                        <p:cTn id="73" dur="166" decel="50000">
                                          <p:stCondLst>
                                            <p:cond delay="1668"/>
                                          </p:stCondLst>
                                        </p:cTn>
                                        <p:tgtEl>
                                          <p:spTgt spid="3">
                                            <p:txEl>
                                              <p:pRg st="3" end="3"/>
                                            </p:txEl>
                                          </p:spTgt>
                                        </p:tgtEl>
                                      </p:cBhvr>
                                      <p:to x="100000" y="100000"/>
                                    </p:animScale>
                                    <p:animScale>
                                      <p:cBhvr>
                                        <p:cTn id="74" dur="26">
                                          <p:stCondLst>
                                            <p:cond delay="1808"/>
                                          </p:stCondLst>
                                        </p:cTn>
                                        <p:tgtEl>
                                          <p:spTgt spid="3">
                                            <p:txEl>
                                              <p:pRg st="3" end="3"/>
                                            </p:txEl>
                                          </p:spTgt>
                                        </p:tgtEl>
                                      </p:cBhvr>
                                      <p:to x="100000" y="95000"/>
                                    </p:animScale>
                                    <p:animScale>
                                      <p:cBhvr>
                                        <p:cTn id="75" dur="166" decel="50000">
                                          <p:stCondLst>
                                            <p:cond delay="1834"/>
                                          </p:stCondLst>
                                        </p:cTn>
                                        <p:tgtEl>
                                          <p:spTgt spid="3">
                                            <p:txEl>
                                              <p:pRg st="3" end="3"/>
                                            </p:txEl>
                                          </p:spTgt>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3">
                                            <p:txEl>
                                              <p:pRg st="4" end="4"/>
                                            </p:txEl>
                                          </p:spTgt>
                                        </p:tgtEl>
                                        <p:attrNameLst>
                                          <p:attrName>style.visibility</p:attrName>
                                        </p:attrNameLst>
                                      </p:cBhvr>
                                      <p:to>
                                        <p:strVal val="visible"/>
                                      </p:to>
                                    </p:set>
                                    <p:animEffect transition="in" filter="wipe(down)">
                                      <p:cBhvr>
                                        <p:cTn id="78" dur="580">
                                          <p:stCondLst>
                                            <p:cond delay="0"/>
                                          </p:stCondLst>
                                        </p:cTn>
                                        <p:tgtEl>
                                          <p:spTgt spid="3">
                                            <p:txEl>
                                              <p:pRg st="4" end="4"/>
                                            </p:txEl>
                                          </p:spTgt>
                                        </p:tgtEl>
                                      </p:cBhvr>
                                    </p:animEffect>
                                    <p:anim calcmode="lin" valueType="num">
                                      <p:cBhvr>
                                        <p:cTn id="7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4" end="4"/>
                                            </p:txEl>
                                          </p:spTgt>
                                        </p:tgtEl>
                                      </p:cBhvr>
                                      <p:to x="100000" y="60000"/>
                                    </p:animScale>
                                    <p:animScale>
                                      <p:cBhvr>
                                        <p:cTn id="85" dur="166" decel="50000">
                                          <p:stCondLst>
                                            <p:cond delay="676"/>
                                          </p:stCondLst>
                                        </p:cTn>
                                        <p:tgtEl>
                                          <p:spTgt spid="3">
                                            <p:txEl>
                                              <p:pRg st="4" end="4"/>
                                            </p:txEl>
                                          </p:spTgt>
                                        </p:tgtEl>
                                      </p:cBhvr>
                                      <p:to x="100000" y="100000"/>
                                    </p:animScale>
                                    <p:animScale>
                                      <p:cBhvr>
                                        <p:cTn id="86" dur="26">
                                          <p:stCondLst>
                                            <p:cond delay="1312"/>
                                          </p:stCondLst>
                                        </p:cTn>
                                        <p:tgtEl>
                                          <p:spTgt spid="3">
                                            <p:txEl>
                                              <p:pRg st="4" end="4"/>
                                            </p:txEl>
                                          </p:spTgt>
                                        </p:tgtEl>
                                      </p:cBhvr>
                                      <p:to x="100000" y="80000"/>
                                    </p:animScale>
                                    <p:animScale>
                                      <p:cBhvr>
                                        <p:cTn id="87" dur="166" decel="50000">
                                          <p:stCondLst>
                                            <p:cond delay="1338"/>
                                          </p:stCondLst>
                                        </p:cTn>
                                        <p:tgtEl>
                                          <p:spTgt spid="3">
                                            <p:txEl>
                                              <p:pRg st="4" end="4"/>
                                            </p:txEl>
                                          </p:spTgt>
                                        </p:tgtEl>
                                      </p:cBhvr>
                                      <p:to x="100000" y="100000"/>
                                    </p:animScale>
                                    <p:animScale>
                                      <p:cBhvr>
                                        <p:cTn id="88" dur="26">
                                          <p:stCondLst>
                                            <p:cond delay="1642"/>
                                          </p:stCondLst>
                                        </p:cTn>
                                        <p:tgtEl>
                                          <p:spTgt spid="3">
                                            <p:txEl>
                                              <p:pRg st="4" end="4"/>
                                            </p:txEl>
                                          </p:spTgt>
                                        </p:tgtEl>
                                      </p:cBhvr>
                                      <p:to x="100000" y="90000"/>
                                    </p:animScale>
                                    <p:animScale>
                                      <p:cBhvr>
                                        <p:cTn id="89" dur="166" decel="50000">
                                          <p:stCondLst>
                                            <p:cond delay="1668"/>
                                          </p:stCondLst>
                                        </p:cTn>
                                        <p:tgtEl>
                                          <p:spTgt spid="3">
                                            <p:txEl>
                                              <p:pRg st="4" end="4"/>
                                            </p:txEl>
                                          </p:spTgt>
                                        </p:tgtEl>
                                      </p:cBhvr>
                                      <p:to x="100000" y="100000"/>
                                    </p:animScale>
                                    <p:animScale>
                                      <p:cBhvr>
                                        <p:cTn id="90" dur="26">
                                          <p:stCondLst>
                                            <p:cond delay="1808"/>
                                          </p:stCondLst>
                                        </p:cTn>
                                        <p:tgtEl>
                                          <p:spTgt spid="3">
                                            <p:txEl>
                                              <p:pRg st="4" end="4"/>
                                            </p:txEl>
                                          </p:spTgt>
                                        </p:tgtEl>
                                      </p:cBhvr>
                                      <p:to x="100000" y="95000"/>
                                    </p:animScale>
                                    <p:animScale>
                                      <p:cBhvr>
                                        <p:cTn id="91"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Interdependent work</a:t>
            </a:r>
            <a:endParaRPr lang="en-US" dirty="0"/>
          </a:p>
        </p:txBody>
      </p:sp>
      <p:sp>
        <p:nvSpPr>
          <p:cNvPr id="3" name="Content Placeholder 2"/>
          <p:cNvSpPr>
            <a:spLocks noGrp="1"/>
          </p:cNvSpPr>
          <p:nvPr>
            <p:ph idx="1"/>
          </p:nvPr>
        </p:nvSpPr>
        <p:spPr/>
        <p:txBody>
          <a:bodyPr>
            <a:normAutofit/>
          </a:bodyPr>
          <a:lstStyle/>
          <a:p>
            <a:r>
              <a:rPr lang="en-US" dirty="0" smtClean="0"/>
              <a:t>All </a:t>
            </a:r>
            <a:r>
              <a:rPr lang="en-US" dirty="0"/>
              <a:t>students must participate in order for the team to succeed </a:t>
            </a:r>
            <a:endParaRPr lang="en-US" dirty="0" smtClean="0"/>
          </a:p>
          <a:p>
            <a:r>
              <a:rPr lang="en-US" dirty="0"/>
              <a:t>Most interdependent work involves two levels of accountability: </a:t>
            </a:r>
          </a:p>
          <a:p>
            <a:pPr marL="857250" lvl="1" indent="-457200">
              <a:buFont typeface="Wingdings" pitchFamily="2" charset="2"/>
              <a:buChar char="ü"/>
            </a:pPr>
            <a:r>
              <a:rPr lang="en-US" sz="2000" dirty="0" smtClean="0"/>
              <a:t>Individual </a:t>
            </a:r>
            <a:r>
              <a:rPr lang="en-US" sz="2000" dirty="0"/>
              <a:t>accountability: each individual on the team is responsible for a task that he or she must complete in order for the group to do its work. The role of each student on the team is essential. </a:t>
            </a:r>
          </a:p>
          <a:p>
            <a:pPr marL="857250" lvl="1" indent="-457200">
              <a:buFont typeface="Wingdings" pitchFamily="2" charset="2"/>
              <a:buChar char="ü"/>
            </a:pPr>
            <a:r>
              <a:rPr lang="en-US" sz="2000" dirty="0" smtClean="0"/>
              <a:t>Group </a:t>
            </a:r>
            <a:r>
              <a:rPr lang="en-US" sz="2000" dirty="0"/>
              <a:t>accountability: the students must work together to produce the final product or outcome. Students must negotiate and agree on the process, design, and conclusions of their work.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89" y="5867400"/>
            <a:ext cx="26765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388" y="6200775"/>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834062"/>
            <a:ext cx="4240866"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0855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195</TotalTime>
  <Words>367</Words>
  <Application>Microsoft Office PowerPoint</Application>
  <PresentationFormat>On-screen Show (4:3)</PresentationFormat>
  <Paragraphs>67</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    21st Century Learning Collaborative Work </vt:lpstr>
      <vt:lpstr>What is collaborative learning?</vt:lpstr>
      <vt:lpstr>Cooperation makes it happen…..</vt:lpstr>
      <vt:lpstr>Concept</vt:lpstr>
      <vt:lpstr>Build Deeper Understanding </vt:lpstr>
      <vt:lpstr>Encouraging collaboration</vt:lpstr>
      <vt:lpstr>Shared Responsibility</vt:lpstr>
      <vt:lpstr>Make substantive decisions together</vt:lpstr>
      <vt:lpstr>Interdependent work</vt:lpstr>
      <vt:lpstr>Collaboration encourages</vt:lpstr>
      <vt:lpstr>Collaboration Rubric</vt:lpstr>
      <vt:lpstr> Sir Robinson Ted talk  Changing Education Paradigms</vt:lpstr>
      <vt:lpstr>Professional Development </vt:lpstr>
      <vt:lpstr>Let’s Collaborate!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Learning Collaborative Work</dc:title>
  <dc:creator>Sharell</dc:creator>
  <cp:lastModifiedBy>SSD</cp:lastModifiedBy>
  <cp:revision>16</cp:revision>
  <dcterms:created xsi:type="dcterms:W3CDTF">2014-02-20T08:19:30Z</dcterms:created>
  <dcterms:modified xsi:type="dcterms:W3CDTF">2014-02-21T18:22:22Z</dcterms:modified>
</cp:coreProperties>
</file>