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sldIdLst>
    <p:sldId id="256" r:id="rId2"/>
    <p:sldId id="259" r:id="rId3"/>
    <p:sldId id="258" r:id="rId4"/>
    <p:sldId id="257" r:id="rId5"/>
    <p:sldId id="260" r:id="rId6"/>
    <p:sldId id="262" r:id="rId7"/>
    <p:sldId id="263"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120F"/>
    <a:srgbClr val="CC0066"/>
    <a:srgbClr val="FF3300"/>
    <a:srgbClr val="187631"/>
    <a:srgbClr val="00CC00"/>
    <a:srgbClr val="A1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94660"/>
  </p:normalViewPr>
  <p:slideViewPr>
    <p:cSldViewPr>
      <p:cViewPr>
        <p:scale>
          <a:sx n="70" d="100"/>
          <a:sy n="70" d="100"/>
        </p:scale>
        <p:origin x="-121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40172-3CE0-4365-8BC9-4CA4F2E8A1EC}" type="datetimeFigureOut">
              <a:rPr lang="en-US" smtClean="0"/>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E1763-1983-4EA2-B82F-CF2FAA335C80}" type="slidenum">
              <a:rPr lang="en-US" smtClean="0"/>
              <a:t>‹#›</a:t>
            </a:fld>
            <a:endParaRPr lang="en-US"/>
          </a:p>
        </p:txBody>
      </p:sp>
    </p:spTree>
    <p:extLst>
      <p:ext uri="{BB962C8B-B14F-4D97-AF65-F5344CB8AC3E}">
        <p14:creationId xmlns:p14="http://schemas.microsoft.com/office/powerpoint/2010/main" val="1385049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AE1763-1983-4EA2-B82F-CF2FAA335C80}" type="slidenum">
              <a:rPr lang="en-US" smtClean="0"/>
              <a:t>1</a:t>
            </a:fld>
            <a:endParaRPr lang="en-US" dirty="0"/>
          </a:p>
        </p:txBody>
      </p:sp>
    </p:spTree>
    <p:extLst>
      <p:ext uri="{BB962C8B-B14F-4D97-AF65-F5344CB8AC3E}">
        <p14:creationId xmlns:p14="http://schemas.microsoft.com/office/powerpoint/2010/main" val="3627074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6332FD9-7ECB-4C36-8949-CF4B4C88898C}" type="datetimeFigureOut">
              <a:rPr lang="en-US" smtClean="0"/>
              <a:t>1/27/2014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CC0D50-ADD9-4531-9D8A-6E25E1D19F23}"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32FD9-7ECB-4C36-8949-CF4B4C88898C}"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0D50-ADD9-4531-9D8A-6E25E1D19F23}"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32FD9-7ECB-4C36-8949-CF4B4C88898C}"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0D50-ADD9-4531-9D8A-6E25E1D19F23}"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32FD9-7ECB-4C36-8949-CF4B4C88898C}"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0D50-ADD9-4531-9D8A-6E25E1D19F23}"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32FD9-7ECB-4C36-8949-CF4B4C88898C}"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0D50-ADD9-4531-9D8A-6E25E1D19F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6332FD9-7ECB-4C36-8949-CF4B4C88898C}"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C0D50-ADD9-4531-9D8A-6E25E1D19F23}"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332FD9-7ECB-4C36-8949-CF4B4C88898C}" type="datetimeFigureOut">
              <a:rPr lang="en-US" smtClean="0"/>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C0D50-ADD9-4531-9D8A-6E25E1D19F23}"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332FD9-7ECB-4C36-8949-CF4B4C88898C}" type="datetimeFigureOut">
              <a:rPr lang="en-US"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C0D50-ADD9-4531-9D8A-6E25E1D19F23}"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32FD9-7ECB-4C36-8949-CF4B4C88898C}" type="datetimeFigureOut">
              <a:rPr lang="en-US"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C0D50-ADD9-4531-9D8A-6E25E1D19F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2FD9-7ECB-4C36-8949-CF4B4C88898C}"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C0D50-ADD9-4531-9D8A-6E25E1D19F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2FD9-7ECB-4C36-8949-CF4B4C88898C}"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C0D50-ADD9-4531-9D8A-6E25E1D19F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6332FD9-7ECB-4C36-8949-CF4B4C88898C}" type="datetimeFigureOut">
              <a:rPr lang="en-US" smtClean="0"/>
              <a:t>1/27/2014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5CC0D50-ADD9-4531-9D8A-6E25E1D19F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rgbClr val="FF3300"/>
                </a:solidFill>
                <a:latin typeface="Informal Roman" pitchFamily="66" charset="0"/>
              </a:rPr>
              <a:t>MAJORITY RULE</a:t>
            </a:r>
            <a:endParaRPr lang="en-US" sz="7200" dirty="0">
              <a:solidFill>
                <a:srgbClr val="FF3300"/>
              </a:solidFill>
              <a:latin typeface="Informal Roman" pitchFamily="66" charset="0"/>
            </a:endParaRPr>
          </a:p>
        </p:txBody>
      </p:sp>
      <p:sp>
        <p:nvSpPr>
          <p:cNvPr id="3" name="Subtitle 2"/>
          <p:cNvSpPr>
            <a:spLocks noGrp="1"/>
          </p:cNvSpPr>
          <p:nvPr>
            <p:ph type="subTitle" idx="1"/>
          </p:nvPr>
        </p:nvSpPr>
        <p:spPr/>
        <p:txBody>
          <a:bodyPr>
            <a:normAutofit/>
          </a:bodyPr>
          <a:lstStyle/>
          <a:p>
            <a:r>
              <a:rPr lang="en-US" sz="4800" dirty="0" smtClean="0">
                <a:solidFill>
                  <a:schemeClr val="accent5">
                    <a:lumMod val="50000"/>
                  </a:schemeClr>
                </a:solidFill>
              </a:rPr>
              <a:t>BY Sama Youte </a:t>
            </a:r>
            <a:endParaRPr lang="en-US" sz="4800" dirty="0">
              <a:solidFill>
                <a:schemeClr val="accent5">
                  <a:lumMod val="50000"/>
                </a:schemeClr>
              </a:solidFill>
            </a:endParaRPr>
          </a:p>
        </p:txBody>
      </p:sp>
    </p:spTree>
    <p:extLst>
      <p:ext uri="{BB962C8B-B14F-4D97-AF65-F5344CB8AC3E}">
        <p14:creationId xmlns:p14="http://schemas.microsoft.com/office/powerpoint/2010/main" val="1760792800"/>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rgbClr val="187631"/>
                </a:solidFill>
              </a:rPr>
              <a:t>Majority rule is now  being recognize as a public holiday for Bahamians living in he Bahamas. Even though slavery was abolish in 1</a:t>
            </a:r>
            <a:r>
              <a:rPr lang="en-US" baseline="30000" dirty="0" smtClean="0">
                <a:solidFill>
                  <a:srgbClr val="187631"/>
                </a:solidFill>
              </a:rPr>
              <a:t>st</a:t>
            </a:r>
            <a:r>
              <a:rPr lang="en-US" dirty="0" smtClean="0">
                <a:solidFill>
                  <a:srgbClr val="187631"/>
                </a:solidFill>
              </a:rPr>
              <a:t>  August 1834, back then in the Bahamas Bahamians was still being discriminated and was not able to vote.      </a:t>
            </a:r>
            <a:endParaRPr lang="en-US" dirty="0">
              <a:solidFill>
                <a:srgbClr val="187631"/>
              </a:solidFill>
            </a:endParaRPr>
          </a:p>
        </p:txBody>
      </p:sp>
      <p:sp>
        <p:nvSpPr>
          <p:cNvPr id="3" name="Title 2"/>
          <p:cNvSpPr>
            <a:spLocks noGrp="1"/>
          </p:cNvSpPr>
          <p:nvPr>
            <p:ph type="title"/>
          </p:nvPr>
        </p:nvSpPr>
        <p:spPr/>
        <p:txBody>
          <a:bodyPr/>
          <a:lstStyle/>
          <a:p>
            <a:r>
              <a:rPr lang="en-US" dirty="0" smtClean="0">
                <a:solidFill>
                  <a:srgbClr val="00CC00"/>
                </a:solidFill>
              </a:rPr>
              <a:t>INTRODUCTION</a:t>
            </a:r>
            <a:endParaRPr lang="en-US" dirty="0">
              <a:solidFill>
                <a:srgbClr val="00CC00"/>
              </a:solidFill>
            </a:endParaRPr>
          </a:p>
        </p:txBody>
      </p:sp>
    </p:spTree>
    <p:extLst>
      <p:ext uri="{BB962C8B-B14F-4D97-AF65-F5344CB8AC3E}">
        <p14:creationId xmlns:p14="http://schemas.microsoft.com/office/powerpoint/2010/main" val="3979708259"/>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Terms </a:t>
            </a:r>
            <a:endParaRPr lang="en-US" dirty="0"/>
          </a:p>
        </p:txBody>
      </p:sp>
      <p:sp>
        <p:nvSpPr>
          <p:cNvPr id="3" name="Content Placeholder 2"/>
          <p:cNvSpPr>
            <a:spLocks noGrp="1"/>
          </p:cNvSpPr>
          <p:nvPr>
            <p:ph sz="quarter" idx="13"/>
          </p:nvPr>
        </p:nvSpPr>
        <p:spPr>
          <a:xfrm>
            <a:off x="228600" y="2438400"/>
            <a:ext cx="2286000" cy="3048000"/>
          </a:xfrm>
        </p:spPr>
        <p:txBody>
          <a:bodyPr>
            <a:normAutofit fontScale="77500" lnSpcReduction="20000"/>
          </a:bodyPr>
          <a:lstStyle/>
          <a:p>
            <a:pPr marL="0" indent="0">
              <a:buNone/>
            </a:pPr>
            <a:r>
              <a:rPr lang="en-US" sz="4300" dirty="0" smtClean="0">
                <a:solidFill>
                  <a:srgbClr val="7030A0"/>
                </a:solidFill>
                <a:latin typeface="Constantia" pitchFamily="18" charset="0"/>
              </a:rPr>
              <a:t>Mace</a:t>
            </a:r>
          </a:p>
          <a:p>
            <a:pPr marL="0" indent="0">
              <a:buNone/>
            </a:pPr>
            <a:endParaRPr lang="en-US" dirty="0" smtClean="0"/>
          </a:p>
          <a:p>
            <a:pPr marL="0" indent="0">
              <a:buNone/>
            </a:pPr>
            <a:r>
              <a:rPr lang="en-US" sz="3300" dirty="0" smtClean="0"/>
              <a:t> </a:t>
            </a:r>
            <a:endParaRPr lang="en-US" sz="3300" dirty="0" smtClean="0"/>
          </a:p>
          <a:p>
            <a:pPr marL="0" indent="0">
              <a:buNone/>
            </a:pPr>
            <a:r>
              <a:rPr lang="en-US" sz="3600" dirty="0" smtClean="0">
                <a:solidFill>
                  <a:srgbClr val="FF0000"/>
                </a:solidFill>
              </a:rPr>
              <a:t>Hourglass</a:t>
            </a:r>
            <a:endParaRPr lang="en-US" sz="3600" dirty="0" smtClean="0"/>
          </a:p>
          <a:p>
            <a:pPr marL="0" indent="0">
              <a:buNone/>
            </a:pPr>
            <a:endParaRPr lang="en-US" dirty="0" smtClean="0"/>
          </a:p>
          <a:p>
            <a:pPr marL="0" indent="0">
              <a:buNone/>
            </a:pPr>
            <a:endParaRPr lang="en-US" dirty="0" smtClean="0"/>
          </a:p>
          <a:p>
            <a:pPr marL="0" indent="0">
              <a:buNone/>
            </a:pPr>
            <a:r>
              <a:rPr lang="en-US" dirty="0" smtClean="0"/>
              <a:t> </a:t>
            </a:r>
          </a:p>
          <a:p>
            <a:pPr marL="0" indent="0">
              <a:buNone/>
            </a:pPr>
            <a:r>
              <a:rPr lang="en-US" sz="4700" dirty="0" smtClean="0">
                <a:solidFill>
                  <a:srgbClr val="CC0066"/>
                </a:solidFill>
              </a:rPr>
              <a:t>PLP</a:t>
            </a:r>
          </a:p>
        </p:txBody>
      </p:sp>
      <p:sp>
        <p:nvSpPr>
          <p:cNvPr id="4" name="Content Placeholder 3"/>
          <p:cNvSpPr>
            <a:spLocks noGrp="1"/>
          </p:cNvSpPr>
          <p:nvPr>
            <p:ph sz="quarter" idx="14"/>
          </p:nvPr>
        </p:nvSpPr>
        <p:spPr>
          <a:xfrm>
            <a:off x="2057400" y="2133600"/>
            <a:ext cx="6409944" cy="3886200"/>
          </a:xfrm>
        </p:spPr>
        <p:txBody>
          <a:bodyPr>
            <a:normAutofit/>
          </a:bodyPr>
          <a:lstStyle/>
          <a:p>
            <a:pPr marL="0" indent="0">
              <a:buNone/>
            </a:pPr>
            <a:r>
              <a:rPr lang="en-US" dirty="0" smtClean="0">
                <a:solidFill>
                  <a:srgbClr val="7030A0"/>
                </a:solidFill>
              </a:rPr>
              <a:t>A ceremonial staff that is use in the of assembly to symbolized the speaker’s authority.  </a:t>
            </a:r>
          </a:p>
          <a:p>
            <a:pPr marL="0" indent="0">
              <a:buNone/>
            </a:pPr>
            <a:r>
              <a:rPr lang="en-US" dirty="0">
                <a:solidFill>
                  <a:srgbClr val="FF0000"/>
                </a:solidFill>
              </a:rPr>
              <a:t>Measures the passage of a few minutes or an hour of a time a minister in the house of Assembly has.</a:t>
            </a:r>
          </a:p>
          <a:p>
            <a:pPr marL="0" indent="0">
              <a:buNone/>
            </a:pPr>
            <a:endParaRPr lang="en-US" dirty="0" smtClean="0">
              <a:solidFill>
                <a:srgbClr val="7030A0"/>
              </a:solidFill>
            </a:endParaRPr>
          </a:p>
          <a:p>
            <a:pPr marL="0" indent="0">
              <a:buNone/>
            </a:pPr>
            <a:r>
              <a:rPr lang="en-US" dirty="0" smtClean="0">
                <a:solidFill>
                  <a:srgbClr val="CC0066"/>
                </a:solidFill>
              </a:rPr>
              <a:t>Stands </a:t>
            </a:r>
            <a:r>
              <a:rPr lang="en-US" dirty="0">
                <a:solidFill>
                  <a:srgbClr val="CC0066"/>
                </a:solidFill>
              </a:rPr>
              <a:t>for  Progressive Liberal Party.  The Black Bahamian government. </a:t>
            </a:r>
          </a:p>
          <a:p>
            <a:pPr marL="0" indent="0">
              <a:buNone/>
            </a:pPr>
            <a:endParaRPr lang="en-US" dirty="0">
              <a:solidFill>
                <a:srgbClr val="7030A0"/>
              </a:solidFill>
            </a:endParaRPr>
          </a:p>
          <a:p>
            <a:pPr marL="0" indent="0">
              <a:buNone/>
            </a:pPr>
            <a:endParaRPr lang="en-US" dirty="0">
              <a:solidFill>
                <a:srgbClr val="7030A0"/>
              </a:solidFill>
            </a:endParaRPr>
          </a:p>
          <a:p>
            <a:pPr marL="0" indent="0">
              <a:buNone/>
            </a:pPr>
            <a:endParaRPr lang="en-US" dirty="0">
              <a:solidFill>
                <a:srgbClr val="7030A0"/>
              </a:solidFill>
            </a:endParaRPr>
          </a:p>
        </p:txBody>
      </p:sp>
    </p:spTree>
    <p:extLst>
      <p:ext uri="{BB962C8B-B14F-4D97-AF65-F5344CB8AC3E}">
        <p14:creationId xmlns:p14="http://schemas.microsoft.com/office/powerpoint/2010/main" val="79658323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rgbClr val="0070C0"/>
            </a:solidFill>
          </a:ln>
        </p:spPr>
        <p:txBody>
          <a:bodyPr>
            <a:normAutofit/>
          </a:bodyPr>
          <a:lstStyle/>
          <a:p>
            <a:pPr marL="0" indent="0">
              <a:buNone/>
            </a:pPr>
            <a:r>
              <a:rPr lang="en-US" dirty="0" smtClean="0">
                <a:solidFill>
                  <a:srgbClr val="A11F7C"/>
                </a:solidFill>
                <a:latin typeface="Bell MT" pitchFamily="18" charset="0"/>
              </a:rPr>
              <a:t>On October 11</a:t>
            </a:r>
            <a:r>
              <a:rPr lang="en-US" baseline="30000" dirty="0" smtClean="0">
                <a:solidFill>
                  <a:srgbClr val="A11F7C"/>
                </a:solidFill>
                <a:latin typeface="Bell MT" pitchFamily="18" charset="0"/>
              </a:rPr>
              <a:t>th</a:t>
            </a:r>
            <a:r>
              <a:rPr lang="en-US" dirty="0" smtClean="0">
                <a:solidFill>
                  <a:srgbClr val="A11F7C"/>
                </a:solidFill>
                <a:latin typeface="Bell MT" pitchFamily="18" charset="0"/>
              </a:rPr>
              <a:t> 2013 for the first time in history the bill for majority rule as holiday on January 10</a:t>
            </a:r>
            <a:r>
              <a:rPr lang="en-US" baseline="30000" dirty="0" smtClean="0">
                <a:solidFill>
                  <a:srgbClr val="A11F7C"/>
                </a:solidFill>
                <a:latin typeface="Bell MT" pitchFamily="18" charset="0"/>
              </a:rPr>
              <a:t>th</a:t>
            </a:r>
            <a:r>
              <a:rPr lang="en-US" dirty="0" smtClean="0">
                <a:solidFill>
                  <a:srgbClr val="A11F7C"/>
                </a:solidFill>
                <a:latin typeface="Bell MT" pitchFamily="18" charset="0"/>
              </a:rPr>
              <a:t>  was publicly signed by the Governor General Sir Arthur Foulkes who represent Her Majesty The Queen. In that ceremony many others  were present. They were our prime minster The Rt hon. Perry G . Christy, Cabinet Ministers, Senators, Members of Parliament, Members of the Judiciary and other officials and leading citizens. Now we Bahamians will be able to celebrate majority rule as a holiday.    </a:t>
            </a:r>
            <a:endParaRPr lang="en-US" dirty="0">
              <a:solidFill>
                <a:srgbClr val="A11F7C"/>
              </a:solidFill>
              <a:latin typeface="Bell MT" pitchFamily="18" charset="0"/>
            </a:endParaRPr>
          </a:p>
        </p:txBody>
      </p:sp>
      <p:sp>
        <p:nvSpPr>
          <p:cNvPr id="3" name="Title 2"/>
          <p:cNvSpPr>
            <a:spLocks noGrp="1"/>
          </p:cNvSpPr>
          <p:nvPr>
            <p:ph type="title"/>
          </p:nvPr>
        </p:nvSpPr>
        <p:spPr/>
        <p:txBody>
          <a:bodyPr>
            <a:normAutofit fontScale="90000"/>
          </a:bodyPr>
          <a:lstStyle/>
          <a:p>
            <a:r>
              <a:rPr lang="en-US" dirty="0" smtClean="0">
                <a:solidFill>
                  <a:srgbClr val="CC0066"/>
                </a:solidFill>
              </a:rPr>
              <a:t>Introducing Majority Rule As A Holiday</a:t>
            </a:r>
            <a:endParaRPr lang="en-US" dirty="0">
              <a:solidFill>
                <a:srgbClr val="CC0066"/>
              </a:solidFill>
            </a:endParaRPr>
          </a:p>
        </p:txBody>
      </p:sp>
    </p:spTree>
    <p:extLst>
      <p:ext uri="{BB962C8B-B14F-4D97-AF65-F5344CB8AC3E}">
        <p14:creationId xmlns:p14="http://schemas.microsoft.com/office/powerpoint/2010/main" val="3769051413"/>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1942 the Burma road riot causing the people to go all around town with signs, it happen over  at the construction site which is now the Linding Pindling International Airport</a:t>
            </a:r>
          </a:p>
          <a:p>
            <a:pPr marL="0" indent="0">
              <a:buNone/>
            </a:pPr>
            <a:r>
              <a:rPr lang="en-US" dirty="0" smtClean="0"/>
              <a:t>Black Tuesday April 27</a:t>
            </a:r>
            <a:r>
              <a:rPr lang="en-US" baseline="30000" dirty="0" smtClean="0"/>
              <a:t>th</a:t>
            </a:r>
            <a:r>
              <a:rPr lang="en-US" dirty="0" smtClean="0"/>
              <a:t> 1965 was when Sir. Lynden Pind</a:t>
            </a:r>
            <a:r>
              <a:rPr lang="en-US" dirty="0" smtClean="0"/>
              <a:t>ling leader of the opposition throw the mace out of the house of Assembly and Sir Milo Butler who also threw the Hour glass out of the house of Assembly.</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Events Leading Up To Majority Rule</a:t>
            </a:r>
            <a:br>
              <a:rPr lang="en-US" dirty="0" smtClean="0"/>
            </a:br>
            <a:endParaRPr lang="en-US" dirty="0"/>
          </a:p>
        </p:txBody>
      </p:sp>
    </p:spTree>
    <p:extLst>
      <p:ext uri="{BB962C8B-B14F-4D97-AF65-F5344CB8AC3E}">
        <p14:creationId xmlns:p14="http://schemas.microsoft.com/office/powerpoint/2010/main" val="394452319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rgbClr val="9D120F"/>
                </a:solidFill>
                <a:latin typeface="Calibri" pitchFamily="34" charset="0"/>
                <a:cs typeface="Calibri" pitchFamily="34" charset="0"/>
              </a:rPr>
              <a:t>Black men and </a:t>
            </a:r>
            <a:r>
              <a:rPr lang="en-US" dirty="0" smtClean="0">
                <a:solidFill>
                  <a:srgbClr val="9D120F"/>
                </a:solidFill>
                <a:latin typeface="Calibri" pitchFamily="34" charset="0"/>
                <a:cs typeface="Calibri" pitchFamily="34" charset="0"/>
              </a:rPr>
              <a:t>women </a:t>
            </a:r>
            <a:r>
              <a:rPr lang="en-US" dirty="0" smtClean="0">
                <a:solidFill>
                  <a:srgbClr val="9D120F"/>
                </a:solidFill>
                <a:latin typeface="Calibri" pitchFamily="34" charset="0"/>
                <a:cs typeface="Calibri" pitchFamily="34" charset="0"/>
              </a:rPr>
              <a:t>could not vote. They were not allowed to make </a:t>
            </a:r>
            <a:r>
              <a:rPr lang="en-US" dirty="0" smtClean="0">
                <a:solidFill>
                  <a:srgbClr val="9D120F"/>
                </a:solidFill>
                <a:latin typeface="Calibri" pitchFamily="34" charset="0"/>
                <a:cs typeface="Calibri" pitchFamily="34" charset="0"/>
              </a:rPr>
              <a:t>any political </a:t>
            </a:r>
            <a:r>
              <a:rPr lang="en-US" dirty="0" smtClean="0">
                <a:solidFill>
                  <a:srgbClr val="9D120F"/>
                </a:solidFill>
                <a:latin typeface="Calibri" pitchFamily="34" charset="0"/>
                <a:cs typeface="Calibri" pitchFamily="34" charset="0"/>
              </a:rPr>
              <a:t>party. Black children could not attend to any school white children attended. Black </a:t>
            </a:r>
            <a:r>
              <a:rPr lang="en-US" dirty="0" smtClean="0">
                <a:solidFill>
                  <a:srgbClr val="9D120F"/>
                </a:solidFill>
                <a:latin typeface="Calibri" pitchFamily="34" charset="0"/>
                <a:cs typeface="Calibri" pitchFamily="34" charset="0"/>
              </a:rPr>
              <a:t>people </a:t>
            </a:r>
            <a:r>
              <a:rPr lang="en-US" dirty="0" smtClean="0">
                <a:solidFill>
                  <a:srgbClr val="9D120F"/>
                </a:solidFill>
                <a:latin typeface="Calibri" pitchFamily="34" charset="0"/>
                <a:cs typeface="Calibri" pitchFamily="34" charset="0"/>
              </a:rPr>
              <a:t>couldn’t  sit at the same pew in church with white </a:t>
            </a:r>
            <a:r>
              <a:rPr lang="en-US" dirty="0" smtClean="0">
                <a:solidFill>
                  <a:srgbClr val="9D120F"/>
                </a:solidFill>
                <a:latin typeface="Calibri" pitchFamily="34" charset="0"/>
                <a:cs typeface="Calibri" pitchFamily="34" charset="0"/>
              </a:rPr>
              <a:t>people. The Bahamians</a:t>
            </a:r>
            <a:r>
              <a:rPr lang="en-US" dirty="0" smtClean="0">
                <a:solidFill>
                  <a:srgbClr val="9D120F"/>
                </a:solidFill>
                <a:latin typeface="Calibri" pitchFamily="34" charset="0"/>
                <a:cs typeface="Calibri" pitchFamily="34" charset="0"/>
              </a:rPr>
              <a:t> was facing political discrimination.</a:t>
            </a:r>
            <a:r>
              <a:rPr lang="en-US" dirty="0" smtClean="0">
                <a:solidFill>
                  <a:srgbClr val="9D120F"/>
                </a:solidFill>
                <a:latin typeface="Calibri" pitchFamily="34" charset="0"/>
                <a:cs typeface="Calibri" pitchFamily="34" charset="0"/>
              </a:rPr>
              <a:t>  </a:t>
            </a:r>
            <a:endParaRPr lang="en-US" dirty="0">
              <a:solidFill>
                <a:srgbClr val="9D120F"/>
              </a:solidFill>
              <a:latin typeface="Calibri" pitchFamily="34" charset="0"/>
              <a:cs typeface="Calibri" pitchFamily="34" charset="0"/>
            </a:endParaRPr>
          </a:p>
        </p:txBody>
      </p:sp>
      <p:sp>
        <p:nvSpPr>
          <p:cNvPr id="3" name="Title 2"/>
          <p:cNvSpPr>
            <a:spLocks noGrp="1"/>
          </p:cNvSpPr>
          <p:nvPr>
            <p:ph type="title"/>
          </p:nvPr>
        </p:nvSpPr>
        <p:spPr/>
        <p:txBody>
          <a:bodyPr>
            <a:normAutofit fontScale="90000"/>
          </a:bodyPr>
          <a:lstStyle/>
          <a:p>
            <a:r>
              <a:rPr lang="en-US" dirty="0" smtClean="0">
                <a:latin typeface="Andalus" pitchFamily="18" charset="-78"/>
                <a:cs typeface="Andalus" pitchFamily="18" charset="-78"/>
              </a:rPr>
              <a:t>Effects Majority Rule Had On The Bahamas</a:t>
            </a:r>
            <a:endParaRPr lang="en-US" dirty="0">
              <a:latin typeface="Andalus" pitchFamily="18" charset="-78"/>
              <a:cs typeface="Andalus" pitchFamily="18" charset="-78"/>
            </a:endParaRPr>
          </a:p>
        </p:txBody>
      </p:sp>
      <p:pic>
        <p:nvPicPr>
          <p:cNvPr id="1026" name="Picture 2" descr="C:\Program Files (x86)\Microsoft Office\MEDIA\CAGCAT10\j008854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3887" y="6281928"/>
            <a:ext cx="4560113" cy="57607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 (x86)\Microsoft Office\MEDIA\CAGCAT10\j008854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5000"/>
            <a:ext cx="4583887" cy="58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 (x86)\Microsoft Office\MEDIA\CAGCAT10\j015800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2886" y="-76200"/>
            <a:ext cx="4569257" cy="53766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Program Files (x86)\Microsoft Office\MEDIA\CAGCAT10\j015800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9" y="-76201"/>
            <a:ext cx="4569257" cy="53766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Program Files (x86)\Microsoft Office\MEDIA\CAGCAT10\j0157995.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2557501" y="2961817"/>
            <a:ext cx="5877612" cy="76261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Program Files (x86)\Microsoft Office\MEDIA\CAGCAT10\j0157995.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5875184" y="2958353"/>
            <a:ext cx="5870684" cy="76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09805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Unicode MS" pitchFamily="34" charset="-128"/>
                <a:ea typeface="Arial Unicode MS" pitchFamily="34" charset="-128"/>
                <a:cs typeface="Arial Unicode MS" pitchFamily="34" charset="-128"/>
              </a:rPr>
              <a:t>Majority rule is the day in 1967 the general election was held between the PLP and UBP. After the election PLP and UBP was tie with 18 votes. The only person left to brake the tie was Sir. Alvin Brayen who was an independent, join the PLP causing them to win the election. For the first time in history the Bahamas had Majority Rule.  </a:t>
            </a:r>
            <a:endParaRPr lang="en-US" dirty="0">
              <a:latin typeface="Arial Unicode MS" pitchFamily="34" charset="-128"/>
              <a:ea typeface="Arial Unicode MS" pitchFamily="34" charset="-128"/>
              <a:cs typeface="Arial Unicode MS" pitchFamily="34" charset="-128"/>
            </a:endParaRPr>
          </a:p>
        </p:txBody>
      </p:sp>
      <p:sp>
        <p:nvSpPr>
          <p:cNvPr id="3" name="Title 2"/>
          <p:cNvSpPr>
            <a:spLocks noGrp="1"/>
          </p:cNvSpPr>
          <p:nvPr>
            <p:ph type="title"/>
          </p:nvPr>
        </p:nvSpPr>
        <p:spPr/>
        <p:txBody>
          <a:bodyPr/>
          <a:lstStyle/>
          <a:p>
            <a:r>
              <a:rPr lang="en-US" dirty="0" smtClean="0"/>
              <a:t>What is Majority Rule?</a:t>
            </a:r>
            <a:endParaRPr lang="en-US" dirty="0"/>
          </a:p>
        </p:txBody>
      </p:sp>
    </p:spTree>
    <p:extLst>
      <p:ext uri="{BB962C8B-B14F-4D97-AF65-F5344CB8AC3E}">
        <p14:creationId xmlns:p14="http://schemas.microsoft.com/office/powerpoint/2010/main" val="3509187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1335617" y="-878414"/>
            <a:ext cx="6472766" cy="8686799"/>
          </a:xfrm>
        </p:spPr>
      </p:pic>
      <p:sp>
        <p:nvSpPr>
          <p:cNvPr id="3" name="Title 2"/>
          <p:cNvSpPr>
            <a:spLocks noGrp="1"/>
          </p:cNvSpPr>
          <p:nvPr>
            <p:ph type="title"/>
          </p:nvPr>
        </p:nvSpPr>
        <p:spPr/>
        <p:txBody>
          <a:bodyPr>
            <a:normAutofit/>
          </a:bodyPr>
          <a:lstStyle/>
          <a:p>
            <a:r>
              <a:rPr lang="en-US" dirty="0" smtClean="0"/>
              <a:t> </a:t>
            </a:r>
            <a:endParaRPr lang="en-US" dirty="0"/>
          </a:p>
        </p:txBody>
      </p:sp>
      <p:sp>
        <p:nvSpPr>
          <p:cNvPr id="6" name="TextBox 5"/>
          <p:cNvSpPr txBox="1"/>
          <p:nvPr/>
        </p:nvSpPr>
        <p:spPr>
          <a:xfrm>
            <a:off x="1905000" y="685800"/>
            <a:ext cx="5410200" cy="369332"/>
          </a:xfrm>
          <a:prstGeom prst="rect">
            <a:avLst/>
          </a:prstGeom>
          <a:noFill/>
        </p:spPr>
        <p:txBody>
          <a:bodyPr wrap="square" rtlCol="0">
            <a:spAutoFit/>
          </a:bodyPr>
          <a:lstStyle/>
          <a:p>
            <a:pPr algn="ctr"/>
            <a:r>
              <a:rPr lang="en-US" dirty="0" smtClean="0">
                <a:solidFill>
                  <a:srgbClr val="FF3300"/>
                </a:solidFill>
              </a:rPr>
              <a:t> </a:t>
            </a:r>
            <a:endParaRPr lang="en-US" dirty="0">
              <a:solidFill>
                <a:srgbClr val="FF3300"/>
              </a:solidFill>
            </a:endParaRPr>
          </a:p>
        </p:txBody>
      </p:sp>
      <p:sp>
        <p:nvSpPr>
          <p:cNvPr id="16" name="TextBox 15"/>
          <p:cNvSpPr txBox="1"/>
          <p:nvPr/>
        </p:nvSpPr>
        <p:spPr>
          <a:xfrm>
            <a:off x="1752600" y="870466"/>
            <a:ext cx="6019800" cy="954107"/>
          </a:xfrm>
          <a:prstGeom prst="rect">
            <a:avLst/>
          </a:prstGeom>
          <a:noFill/>
        </p:spPr>
        <p:txBody>
          <a:bodyPr wrap="square" rtlCol="0">
            <a:spAutoFit/>
          </a:bodyPr>
          <a:lstStyle/>
          <a:p>
            <a:pPr algn="ctr"/>
            <a:r>
              <a:rPr lang="en-US" sz="2800" dirty="0" smtClean="0">
                <a:solidFill>
                  <a:srgbClr val="FF3300"/>
                </a:solidFill>
                <a:latin typeface="Berlin Sans FB Demi" pitchFamily="34" charset="0"/>
              </a:rPr>
              <a:t>Why is it important that I learn about Majority Rule Day?</a:t>
            </a:r>
            <a:endParaRPr lang="en-US" sz="2800" dirty="0">
              <a:solidFill>
                <a:srgbClr val="FF3300"/>
              </a:solidFill>
              <a:latin typeface="Berlin Sans FB Demi" pitchFamily="34" charset="0"/>
            </a:endParaRPr>
          </a:p>
        </p:txBody>
      </p:sp>
      <p:sp>
        <p:nvSpPr>
          <p:cNvPr id="20" name="TextBox 19"/>
          <p:cNvSpPr txBox="1"/>
          <p:nvPr/>
        </p:nvSpPr>
        <p:spPr>
          <a:xfrm>
            <a:off x="1524000" y="3200400"/>
            <a:ext cx="6096000" cy="2308324"/>
          </a:xfrm>
          <a:prstGeom prst="rect">
            <a:avLst/>
          </a:prstGeom>
          <a:noFill/>
        </p:spPr>
        <p:txBody>
          <a:bodyPr wrap="square" rtlCol="0">
            <a:spAutoFit/>
          </a:bodyPr>
          <a:lstStyle/>
          <a:p>
            <a:pPr algn="ctr"/>
            <a:r>
              <a:rPr lang="en-US" sz="2400" dirty="0" smtClean="0">
                <a:solidFill>
                  <a:srgbClr val="FF3300"/>
                </a:solidFill>
              </a:rPr>
              <a:t>It is important that I learn abou</a:t>
            </a:r>
            <a:r>
              <a:rPr lang="en-US" sz="2400" dirty="0" smtClean="0">
                <a:solidFill>
                  <a:srgbClr val="FF3300"/>
                </a:solidFill>
              </a:rPr>
              <a:t>t majority rule because it play a great in the Bahamas history. Now that it has become </a:t>
            </a:r>
            <a:r>
              <a:rPr lang="en-US" sz="2400" dirty="0" err="1" smtClean="0">
                <a:solidFill>
                  <a:srgbClr val="FF3300"/>
                </a:solidFill>
              </a:rPr>
              <a:t>aholiday</a:t>
            </a:r>
            <a:r>
              <a:rPr lang="en-US" sz="2400" dirty="0" smtClean="0">
                <a:solidFill>
                  <a:srgbClr val="FF3300"/>
                </a:solidFill>
              </a:rPr>
              <a:t> I should learn why that day is a holiday. I should also know the great part these special men and women play in our lives.</a:t>
            </a:r>
            <a:endParaRPr lang="en-US" sz="2400" dirty="0">
              <a:solidFill>
                <a:srgbClr val="FF3300"/>
              </a:solidFill>
            </a:endParaRPr>
          </a:p>
        </p:txBody>
      </p:sp>
    </p:spTree>
    <p:extLst>
      <p:ext uri="{BB962C8B-B14F-4D97-AF65-F5344CB8AC3E}">
        <p14:creationId xmlns:p14="http://schemas.microsoft.com/office/powerpoint/2010/main" val="36227574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Imagine not knowing these things that was being taught to you awhile ago. Someone would of come to and ask you why January 10</a:t>
            </a:r>
            <a:r>
              <a:rPr lang="en-US" baseline="30000" dirty="0" smtClean="0"/>
              <a:t>th</a:t>
            </a:r>
            <a:r>
              <a:rPr lang="en-US" dirty="0" smtClean="0"/>
              <a:t> is majority day what would you have said not knowing the reason why. Learn the history of the Bahamas for there is a reason why you should. I my self learn that their where many events that lead up to majority rule.  </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1780936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575</TotalTime>
  <Words>554</Words>
  <Application>Microsoft Office PowerPoint</Application>
  <PresentationFormat>On-screen Show (4:3)</PresentationFormat>
  <Paragraphs>34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MAJORITY RULE</vt:lpstr>
      <vt:lpstr>INTRODUCTION</vt:lpstr>
      <vt:lpstr>Vocabulary Terms </vt:lpstr>
      <vt:lpstr>Introducing Majority Rule As A Holiday</vt:lpstr>
      <vt:lpstr>Events Leading Up To Majority Rule </vt:lpstr>
      <vt:lpstr>Effects Majority Rule Had On The Bahamas</vt:lpstr>
      <vt:lpstr>What is Majority Rule?</vt:lpstr>
      <vt:lpstr> </vt:lpstr>
      <vt:lpstr>Conclusion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MAJORITY RULE</dc:title>
  <dc:creator>Toshiba-User</dc:creator>
  <cp:lastModifiedBy>Toshiba-User</cp:lastModifiedBy>
  <cp:revision>45</cp:revision>
  <dcterms:created xsi:type="dcterms:W3CDTF">2014-01-18T04:04:33Z</dcterms:created>
  <dcterms:modified xsi:type="dcterms:W3CDTF">2014-01-28T06:15:28Z</dcterms:modified>
</cp:coreProperties>
</file>