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6122B-05E5-4C71-9E62-B1F25997DA23}" type="datetimeFigureOut">
              <a:rPr lang="en-US"/>
              <a:t>11/13/2014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272EF-1AE1-4AD1-8784-F7FBFDA0F08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24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2049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797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689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688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358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4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685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017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2434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362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383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4794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249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4248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30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47619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3834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9664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5418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87561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54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8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73588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640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4041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37710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914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462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63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96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59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1263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566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272EF-1AE1-4AD1-8784-F7FBFDA0F08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5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/>
            </a:lvl1pPr>
          </a:lstStyle>
          <a:p>
            <a:pPr lvl="0"/>
            <a:r>
              <a:rPr lang="bg-BG" altLang="es-ES" noProof="0" smtClean="0"/>
              <a:t>Click to edit Master 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eaLnBrk="1" hangingPunct="1">
              <a:buFontTx/>
              <a:buNone/>
              <a:defRPr/>
            </a:lvl1pPr>
          </a:lstStyle>
          <a:p>
            <a:pPr lvl="0"/>
            <a:r>
              <a:rPr lang="bg-BG" altLang="es-ES" noProof="0" smtClean="0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4E2B7D9B-EF0C-4335-AAAB-6F5E318940E9}" type="datetimeFigureOut">
              <a:rPr lang="bg-BG" altLang="es-ES"/>
              <a:pPr/>
              <a:t>13.11.2014 г.</a:t>
            </a:fld>
            <a:endParaRPr lang="bg-BG" altLang="es-ES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endParaRPr lang="bg-BG" altLang="es-ES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fld id="{88271A9D-1C3F-49C7-8F8F-2E84F96FBAFD}" type="slidenum">
              <a:rPr lang="bg-BG" altLang="es-ES"/>
              <a:pPr/>
              <a:t>‹#›</a:t>
            </a:fld>
            <a:endParaRPr lang="bg-BG" alt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5525D-DB6C-4EA0-BFEC-9F44269DDC67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118651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5EFD5-7EE0-4AF3-B7B9-BFCAAF797D8F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382343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D6F52-81E4-4C59-AD84-3F2375241B8A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1112440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B1465-7E85-4A8C-89AD-501AAFF07268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4203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6FDD02-51BB-45AC-A9A0-4D762D68DE91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404158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24534-714A-4B5A-A124-6D2F552D78C0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1463915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081851-B87B-452D-9964-009C5BE3E41C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317719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DBDAE-2FEE-4913-88C5-4FB6057F1E7A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3027341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D395-48CC-45AF-8566-351CF0440600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230732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7E034-68F1-4F71-B601-7784C1D520E3}" type="slidenum">
              <a:rPr lang="bg-BG" altLang="es-ES"/>
              <a:pPr/>
              <a:t>‹#›</a:t>
            </a:fld>
            <a:endParaRPr lang="bg-BG" altLang="es-ES"/>
          </a:p>
        </p:txBody>
      </p:sp>
    </p:spTree>
    <p:extLst>
      <p:ext uri="{BB962C8B-B14F-4D97-AF65-F5344CB8AC3E}">
        <p14:creationId xmlns:p14="http://schemas.microsoft.com/office/powerpoint/2010/main" val="26913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FF3300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s-E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altLang="es-ES" smtClean="0"/>
              <a:t>Click to edit Master text styles</a:t>
            </a:r>
          </a:p>
          <a:p>
            <a:pPr lvl="1"/>
            <a:r>
              <a:rPr lang="bg-BG" altLang="es-ES" smtClean="0"/>
              <a:t>Second level</a:t>
            </a:r>
          </a:p>
          <a:p>
            <a:pPr lvl="2"/>
            <a:r>
              <a:rPr lang="bg-BG" altLang="es-ES" smtClean="0"/>
              <a:t>Third level</a:t>
            </a:r>
          </a:p>
          <a:p>
            <a:pPr lvl="3"/>
            <a:r>
              <a:rPr lang="bg-BG" altLang="es-ES" smtClean="0"/>
              <a:t>Fourth level</a:t>
            </a:r>
          </a:p>
          <a:p>
            <a:pPr lvl="4"/>
            <a:r>
              <a:rPr lang="bg-BG" altLang="es-ES" smtClean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s-E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s-E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FF1C622-C2D8-4CBC-803F-77FC70694ADF}" type="slidenum">
              <a:rPr lang="bg-BG" altLang="es-ES"/>
              <a:pPr/>
              <a:t>‹#›</a:t>
            </a:fld>
            <a:endParaRPr lang="bg-BG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gi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0"/>
            <a:ext cx="8229600" cy="1143000"/>
          </a:xfrm>
          <a:noFill/>
        </p:spPr>
        <p:txBody>
          <a:bodyPr/>
          <a:lstStyle/>
          <a:p>
            <a:pPr algn="l" eaLnBrk="1" hangingPunct="1"/>
            <a:r>
              <a:rPr lang="bg-BG" altLang="es-ES" b="1"/>
              <a:t>Directions: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229600" cy="5867400"/>
          </a:xfrm>
          <a:noFill/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s-ES" sz="3600">
                <a:cs typeface="Arial"/>
              </a:rPr>
              <a:t>Split </a:t>
            </a:r>
            <a:r>
              <a:rPr lang="bg-BG" altLang="es-ES" sz="3600"/>
              <a:t>the class in group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bg-BG" altLang="es-ES" sz="360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bg-BG" altLang="es-ES" sz="3600"/>
              <a:t>Give each student from a group a chance to spin the wheel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bg-BG" altLang="es-ES" sz="3600"/>
              <a:t>Click the Spin Button.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bg-BG" altLang="es-ES" sz="3600"/>
              <a:t>When the wheel hits the number on the wheel, </a:t>
            </a:r>
            <a:r>
              <a:rPr lang="bg-BG" altLang="es-ES"/>
              <a:t>the student who was chosen to answer the question will answer it. </a:t>
            </a:r>
          </a:p>
          <a:p>
            <a:pPr marL="0" indent="177800" eaLnBrk="1" hangingPunct="1"/>
            <a:r>
              <a:rPr lang="bg-BG" altLang="es-ES"/>
              <a:t>To get points add a zero to the </a:t>
            </a:r>
            <a:r>
              <a:rPr lang="en-US" altLang="es-ES"/>
              <a:t>back of the </a:t>
            </a:r>
            <a:r>
              <a:rPr lang="bg-BG" altLang="es-ES"/>
              <a:t>number the spinner lands on</a:t>
            </a:r>
          </a:p>
          <a:p>
            <a:pPr marL="0" indent="177800" eaLnBrk="1" hangingPunct="1"/>
            <a:endParaRPr lang="bg-BG" alt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7">
                                            <p:txEl>
                                              <p:charRg st="0" end="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56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charRg st="56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charRg st="56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7">
                                            <p:txEl>
                                              <p:charRg st="56" end="15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47">
                                            <p:txEl>
                                              <p:charRg st="56" end="15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5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charRg st="15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charRg st="15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charRg st="154" end="17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charRg st="154" end="1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charRg st="177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charRg st="177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charRg st="177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47">
                                            <p:txEl>
                                              <p:charRg st="177" end="29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147">
                                            <p:txEl>
                                              <p:charRg st="177" end="2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15370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15374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 rot="-1227609">
            <a:off x="4114800" y="12192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5376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s-ES" b="1">
                <a:cs typeface="Arial"/>
              </a:rPr>
              <a:t>Progressive </a:t>
            </a:r>
            <a:r>
              <a:rPr lang="bg-BG" altLang="es-ES" b="1"/>
              <a:t>liberal party (plp)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16388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37276" y="508933"/>
            <a:ext cx="3885191" cy="120032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the first formal party?</a:t>
            </a:r>
            <a:endParaRPr lang="en-US" sz="3600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7415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17419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17423" name="AutoShape 15"/>
          <p:cNvSpPr>
            <a:spLocks noChangeArrowheads="1"/>
          </p:cNvSpPr>
          <p:nvPr/>
        </p:nvSpPr>
        <p:spPr bwMode="auto">
          <a:xfrm rot="8912992">
            <a:off x="5029200" y="3200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7424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1953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18436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5040" y="124453"/>
            <a:ext cx="2743200" cy="175432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When was the PLP formed?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9459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9463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19464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19465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19466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19467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19468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19470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19471" name="AutoShape 15"/>
          <p:cNvSpPr>
            <a:spLocks noChangeArrowheads="1"/>
          </p:cNvSpPr>
          <p:nvPr/>
        </p:nvSpPr>
        <p:spPr bwMode="auto">
          <a:xfrm rot="-6325559">
            <a:off x="3429000" y="2514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9472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bi election are held in a single constituency and general elections are held in all </a:t>
            </a:r>
            <a:r>
              <a:rPr lang="en-US" altLang="es-ES" b="1"/>
              <a:t>areas </a:t>
            </a:r>
            <a:r>
              <a:rPr lang="bg-BG" altLang="es-ES" b="1"/>
              <a:t>in </a:t>
            </a:r>
            <a:r>
              <a:rPr lang="en-US" altLang="es-ES" b="1"/>
              <a:t>the </a:t>
            </a:r>
            <a:r>
              <a:rPr lang="bg-BG" altLang="es-ES" b="1"/>
              <a:t>country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20484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08213" y="-84138"/>
            <a:ext cx="5172622" cy="203132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the difference between bi election and a general election?</a:t>
            </a:r>
          </a:p>
          <a:p>
            <a:pPr algn="ctr"/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1509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1510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1511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21512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21513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21514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21515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21516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21517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21518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21519" name="AutoShape 15"/>
          <p:cNvSpPr>
            <a:spLocks noChangeArrowheads="1"/>
          </p:cNvSpPr>
          <p:nvPr/>
        </p:nvSpPr>
        <p:spPr bwMode="auto">
          <a:xfrm rot="-3865419">
            <a:off x="3581400" y="1752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1520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The </a:t>
            </a:r>
            <a:r>
              <a:rPr lang="en-US" altLang="es-ES" b="1"/>
              <a:t>steps </a:t>
            </a:r>
            <a:r>
              <a:rPr lang="bg-BG" altLang="es-ES" b="1"/>
              <a:t>in </a:t>
            </a:r>
            <a:r>
              <a:rPr lang="en-US" altLang="es-ES" b="1"/>
              <a:t>which </a:t>
            </a:r>
            <a:r>
              <a:rPr lang="bg-BG" altLang="es-ES" b="1"/>
              <a:t>voters cast their vote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22532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9957" y="117351"/>
            <a:ext cx="3336064" cy="1754188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the voting process?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3555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23565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23566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23567" name="AutoShape 15"/>
          <p:cNvSpPr>
            <a:spLocks noChangeArrowheads="1"/>
          </p:cNvSpPr>
          <p:nvPr/>
        </p:nvSpPr>
        <p:spPr bwMode="auto">
          <a:xfrm rot="-8884420">
            <a:off x="3962400" y="3200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3568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6:00pm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24580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98719" y="439901"/>
            <a:ext cx="3624485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time does the poll close?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 rot="4344286">
            <a:off x="5715000" y="18288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7184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5607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25608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25609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25610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25611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25612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25615" name="AutoShape 15"/>
          <p:cNvSpPr>
            <a:spLocks noChangeArrowheads="1"/>
          </p:cNvSpPr>
          <p:nvPr/>
        </p:nvSpPr>
        <p:spPr bwMode="auto">
          <a:xfrm rot="1967640">
            <a:off x="5181600" y="1295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5616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So that the person will not be able to vote again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26628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37423" y="169587"/>
            <a:ext cx="3336064" cy="175432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Why is the right thumb dipped in indelible ink?</a:t>
            </a:r>
            <a:endParaRPr lang="en-US" sz="3600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27663" name="AutoShape 15"/>
          <p:cNvSpPr>
            <a:spLocks noChangeArrowheads="1"/>
          </p:cNvSpPr>
          <p:nvPr/>
        </p:nvSpPr>
        <p:spPr bwMode="auto">
          <a:xfrm rot="8912992">
            <a:off x="5029200" y="3200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7664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Persons appointed to prepare for an election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28676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98719" y="188465"/>
            <a:ext cx="3672555" cy="175418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are returning officers?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9702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29703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29704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29705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29706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29707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29708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29709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29710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 rot="6499915">
            <a:off x="5486400" y="2514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29712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The day when all candidates submit their names and must pay a deposit of $400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30724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37786" y="146979"/>
            <a:ext cx="3336064" cy="1754187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Nomination Day?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31753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31754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31756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31757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31758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 rot="-1529436">
            <a:off x="4114800" y="1295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1760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5 years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32772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25055" y="213928"/>
            <a:ext cx="3800742" cy="175432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the maximum life of Parliament?</a:t>
            </a:r>
            <a:endParaRPr lang="en-US" sz="3600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33803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33804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33805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33806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33807" name="AutoShape 15"/>
          <p:cNvSpPr>
            <a:spLocks noChangeArrowheads="1"/>
          </p:cNvSpPr>
          <p:nvPr/>
        </p:nvSpPr>
        <p:spPr bwMode="auto">
          <a:xfrm rot="-3865419">
            <a:off x="3581400" y="1752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3808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Free national movement(fnm)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34820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74203" y="79258"/>
            <a:ext cx="3320041" cy="1755775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the other major party?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s-ES" b="1">
                <a:cs typeface="Arial"/>
              </a:rPr>
              <a:t>An </a:t>
            </a:r>
            <a:r>
              <a:rPr lang="bg-BG" altLang="es-ES" b="1"/>
              <a:t>election is when people choose or vote for their leader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8196" name="Picture 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878677" y="694226"/>
            <a:ext cx="2743200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is an election? </a:t>
            </a:r>
            <a:endParaRPr lang="en-US" sz="3600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35848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35849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35850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35851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35852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35853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35854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35855" name="AutoShape 15"/>
          <p:cNvSpPr>
            <a:spLocks noChangeArrowheads="1"/>
          </p:cNvSpPr>
          <p:nvPr/>
        </p:nvSpPr>
        <p:spPr bwMode="auto">
          <a:xfrm rot="-6325559">
            <a:off x="3429000" y="2514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5856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s-ES" b="1">
                <a:cs typeface="Arial"/>
              </a:rPr>
              <a:t>Their must </a:t>
            </a:r>
            <a:r>
              <a:rPr lang="bg-BG" altLang="es-ES" b="1"/>
              <a:t>be a dissolution in parliment for 35 -40days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36868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061" y="2362503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04975" y="-26988"/>
            <a:ext cx="4938713" cy="230832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solidFill>
                  <a:srgbClr val="3E454C"/>
                </a:solidFill>
                <a:latin typeface="Helvetica" charset="0"/>
                <a:cs typeface="Helvetica" charset="0"/>
              </a:rPr>
              <a:t>What must be done when the prime minister resigns before the 5 years are up</a:t>
            </a:r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7891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7893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37899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37900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37901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37902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37903" name="AutoShape 15"/>
          <p:cNvSpPr>
            <a:spLocks noChangeArrowheads="1"/>
          </p:cNvSpPr>
          <p:nvPr/>
        </p:nvSpPr>
        <p:spPr bwMode="auto">
          <a:xfrm rot="-1529436">
            <a:off x="4114800" y="1295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7904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s-ES" b="1">
                <a:cs typeface="Arial"/>
              </a:rPr>
              <a:t>Henry Milton Taylor, Cyril Stevenson, Milo.B.Butler, A.D.Hanna and Sir Lynden Pindling</a:t>
            </a:r>
            <a:endParaRPr lang="bg-BG" altLang="es-ES" b="1">
              <a:cs typeface="Arial"/>
            </a:endParaRPr>
          </a:p>
        </p:txBody>
      </p:sp>
      <p:pic>
        <p:nvPicPr>
          <p:cNvPr id="38916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99630" y="142142"/>
            <a:ext cx="5227207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Who are the Founding Members of the PLP?</a:t>
            </a:r>
            <a:endParaRPr lang="en-US" sz="3600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9939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39943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39944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39945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39946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39947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39948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39949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39950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39951" name="AutoShape 15"/>
          <p:cNvSpPr>
            <a:spLocks noChangeArrowheads="1"/>
          </p:cNvSpPr>
          <p:nvPr/>
        </p:nvSpPr>
        <p:spPr bwMode="auto">
          <a:xfrm rot="-8884420">
            <a:off x="3962400" y="3200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39952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9225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9228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9229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9230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 rot="-6325559">
            <a:off x="3429000" y="2514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9232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s-ES" b="1">
                <a:cs typeface="Arial"/>
              </a:rPr>
              <a:t>Schools</a:t>
            </a:r>
            <a:endParaRPr lang="bg-BG" altLang="es-ES" b="1"/>
          </a:p>
        </p:txBody>
      </p:sp>
      <p:pic>
        <p:nvPicPr>
          <p:cNvPr id="10244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58627" y="250913"/>
            <a:ext cx="4633913" cy="175432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Name one place where people go </a:t>
            </a:r>
            <a:r>
              <a:rPr lang="en-US" sz="3600"/>
              <a:t>to vote</a:t>
            </a:r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11273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11274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11277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11278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 rot="-3865419">
            <a:off x="3581400" y="17526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1280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s-ES" b="1">
                <a:cs typeface="Arial"/>
              </a:rPr>
              <a:t>Constituencies are </a:t>
            </a:r>
            <a:r>
              <a:rPr lang="bg-BG" altLang="es-ES" b="1"/>
              <a:t>voting areas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sp>
        <p:nvSpPr>
          <p:cNvPr id="2" name="TextBox 1"/>
          <p:cNvSpPr txBox="1"/>
          <p:nvPr/>
        </p:nvSpPr>
        <p:spPr>
          <a:xfrm>
            <a:off x="2855913" y="863600"/>
            <a:ext cx="3576414" cy="1200329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are constituencies?</a:t>
            </a:r>
            <a:endParaRPr lang="en-US" sz="3600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val 2"/>
          <p:cNvSpPr>
            <a:spLocks noChangeArrowheads="1"/>
          </p:cNvSpPr>
          <p:nvPr/>
        </p:nvSpPr>
        <p:spPr bwMode="auto">
          <a:xfrm>
            <a:off x="914400" y="0"/>
            <a:ext cx="7848600" cy="6858000"/>
          </a:xfrm>
          <a:prstGeom prst="ellipse">
            <a:avLst/>
          </a:prstGeom>
          <a:solidFill>
            <a:srgbClr val="FFFF00"/>
          </a:solidFill>
          <a:ln w="76200" cmpd="tri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914400" y="3462338"/>
            <a:ext cx="784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953000" y="0"/>
            <a:ext cx="0" cy="6858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1828800" y="1371600"/>
            <a:ext cx="6172200" cy="419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H="1" flipV="1">
            <a:off x="1981200" y="1066800"/>
            <a:ext cx="5715000" cy="4648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es-ES" altLang="es-ES"/>
          </a:p>
        </p:txBody>
      </p:sp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352800" y="609600"/>
            <a:ext cx="1295400" cy="1295400"/>
          </a:xfrm>
          <a:prstGeom prst="ellipse">
            <a:avLst/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1</a:t>
            </a:r>
          </a:p>
        </p:txBody>
      </p:sp>
      <p:sp>
        <p:nvSpPr>
          <p:cNvPr id="13320" name="Oval 8"/>
          <p:cNvSpPr>
            <a:spLocks noChangeArrowheads="1"/>
          </p:cNvSpPr>
          <p:nvPr/>
        </p:nvSpPr>
        <p:spPr bwMode="auto">
          <a:xfrm>
            <a:off x="5410200" y="609600"/>
            <a:ext cx="1295400" cy="12954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2</a:t>
            </a:r>
          </a:p>
        </p:txBody>
      </p:sp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6934200" y="2057400"/>
            <a:ext cx="1295400" cy="1295400"/>
          </a:xfrm>
          <a:prstGeom prst="ellipse">
            <a:avLst/>
          </a:prstGeom>
          <a:solidFill>
            <a:srgbClr val="33CC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3</a:t>
            </a:r>
          </a:p>
        </p:txBody>
      </p:sp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6934200" y="3657600"/>
            <a:ext cx="1295400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4</a:t>
            </a:r>
          </a:p>
        </p:txBody>
      </p:sp>
      <p:sp>
        <p:nvSpPr>
          <p:cNvPr id="13323" name="Oval 11"/>
          <p:cNvSpPr>
            <a:spLocks noChangeArrowheads="1"/>
          </p:cNvSpPr>
          <p:nvPr/>
        </p:nvSpPr>
        <p:spPr bwMode="auto">
          <a:xfrm>
            <a:off x="5257800" y="4876800"/>
            <a:ext cx="1295400" cy="1295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5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3276600" y="4876800"/>
            <a:ext cx="1295400" cy="1295400"/>
          </a:xfrm>
          <a:prstGeom prst="ellipse">
            <a:avLst/>
          </a:prstGeom>
          <a:solidFill>
            <a:srgbClr val="99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6</a:t>
            </a:r>
          </a:p>
        </p:txBody>
      </p:sp>
      <p:sp>
        <p:nvSpPr>
          <p:cNvPr id="13325" name="Oval 13"/>
          <p:cNvSpPr>
            <a:spLocks noChangeArrowheads="1"/>
          </p:cNvSpPr>
          <p:nvPr/>
        </p:nvSpPr>
        <p:spPr bwMode="auto">
          <a:xfrm>
            <a:off x="1600200" y="3581400"/>
            <a:ext cx="1295400" cy="1295400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7</a:t>
            </a:r>
          </a:p>
        </p:txBody>
      </p:sp>
      <p:sp>
        <p:nvSpPr>
          <p:cNvPr id="13326" name="Oval 14"/>
          <p:cNvSpPr>
            <a:spLocks noChangeArrowheads="1"/>
          </p:cNvSpPr>
          <p:nvPr/>
        </p:nvSpPr>
        <p:spPr bwMode="auto">
          <a:xfrm>
            <a:off x="1752600" y="1981200"/>
            <a:ext cx="1295400" cy="1295400"/>
          </a:xfrm>
          <a:prstGeom prst="ellipse">
            <a:avLst/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6600"/>
              <a:t>8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 rot="-1529436">
            <a:off x="4114800" y="1295400"/>
            <a:ext cx="838200" cy="2514600"/>
          </a:xfrm>
          <a:prstGeom prst="upArrow">
            <a:avLst>
              <a:gd name="adj1" fmla="val -200000"/>
              <a:gd name="adj2" fmla="val 150000"/>
            </a:avLst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13328" name="AutoShap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" y="5715000"/>
            <a:ext cx="1752600" cy="990600"/>
          </a:xfrm>
          <a:prstGeom prst="actionButtonBlank">
            <a:avLst/>
          </a:prstGeom>
          <a:solidFill>
            <a:srgbClr val="96969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bg-BG" altLang="es-ES" sz="4400" b="1"/>
              <a:t>SPIN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295400" y="4724400"/>
            <a:ext cx="6400800" cy="1752600"/>
          </a:xfrm>
          <a:noFill/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bg-BG" altLang="es-ES" b="1"/>
              <a:t>Political parties is a group of people who try to run the country.</a:t>
            </a:r>
          </a:p>
          <a:p>
            <a:pPr marL="0" indent="0" algn="ctr" eaLnBrk="1" hangingPunct="1">
              <a:buFontTx/>
              <a:buNone/>
            </a:pPr>
            <a:endParaRPr lang="bg-BG" altLang="es-ES" b="1"/>
          </a:p>
        </p:txBody>
      </p:sp>
      <p:pic>
        <p:nvPicPr>
          <p:cNvPr id="14340" name="Picture 4"/>
          <p:cNvPicPr>
            <a:picLocks noChangeAspect="1" noChangeArrowheads="1" noCrop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259080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7256" y="165850"/>
            <a:ext cx="2743200" cy="1754326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en-US" sz="3600">
                <a:cs typeface="Arial"/>
              </a:rPr>
              <a:t>What are political parties?</a:t>
            </a:r>
            <a:endParaRPr lang="en-US"/>
          </a:p>
        </p:txBody>
      </p:sp>
    </p:spTree>
  </p:cSld>
  <p:clrMapOvr>
    <a:masterClrMapping/>
  </p:clrMapOvr>
  <p:transition spd="slow" advClick="0">
    <p:zoom/>
    <p:sndAc>
      <p:stSnd>
        <p:snd r:embed="rId3" name="zorro-short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499</Words>
  <Application>Microsoft Office PowerPoint</Application>
  <PresentationFormat>On-screen Show (4:3)</PresentationFormat>
  <Paragraphs>226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Default Design</vt:lpstr>
      <vt:lpstr>Directions: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Directions:</dc:title>
  <dc:creator>sally johnson</dc:creator>
  <cp:lastModifiedBy>SSD</cp:lastModifiedBy>
  <cp:revision>5</cp:revision>
  <dcterms:modified xsi:type="dcterms:W3CDTF">2014-11-13T08:30:36Z</dcterms:modified>
</cp:coreProperties>
</file>